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0.svg" ContentType="image/svg+xml"/>
  <Override PartName="/ppt/media/image13.svg" ContentType="image/svg+xml"/>
  <Override PartName="/ppt/media/image15.svg" ContentType="image/svg+xml"/>
  <Override PartName="/ppt/media/image17.svg" ContentType="image/svg+xml"/>
  <Override PartName="/ppt/media/image19.svg" ContentType="image/svg+xml"/>
  <Override PartName="/ppt/media/image21.svg" ContentType="image/svg+xml"/>
  <Override PartName="/ppt/media/image23.svg" ContentType="image/svg+xml"/>
  <Override PartName="/ppt/media/image25.svg" ContentType="image/svg+xml"/>
  <Override PartName="/ppt/media/image27.svg" ContentType="image/svg+xml"/>
  <Override PartName="/ppt/media/image30.svg" ContentType="image/svg+xml"/>
  <Override PartName="/ppt/media/image32.svg" ContentType="image/svg+xml"/>
  <Override PartName="/ppt/media/image34.svg" ContentType="image/svg+xml"/>
  <Override PartName="/ppt/media/image36.svg" ContentType="image/svg+xml"/>
  <Override PartName="/ppt/media/image38.svg" ContentType="image/svg+xml"/>
  <Override PartName="/ppt/media/image4.svg" ContentType="image/svg+xml"/>
  <Override PartName="/ppt/media/image41.svg" ContentType="image/svg+xml"/>
  <Override PartName="/ppt/media/image43.svg" ContentType="image/svg+xml"/>
  <Override PartName="/ppt/media/image45.svg" ContentType="image/svg+xml"/>
  <Override PartName="/ppt/media/image47.svg" ContentType="image/svg+xml"/>
  <Override PartName="/ppt/media/image49.svg" ContentType="image/svg+xml"/>
  <Override PartName="/ppt/media/image51.svg" ContentType="image/svg+xml"/>
  <Override PartName="/ppt/media/image54.svg" ContentType="image/svg+xml"/>
  <Override PartName="/ppt/media/image57.svg" ContentType="image/svg+xml"/>
  <Override PartName="/ppt/media/image59.svg" ContentType="image/svg+xml"/>
  <Override PartName="/ppt/media/image6.svg" ContentType="image/svg+xml"/>
  <Override PartName="/ppt/media/image62.svg" ContentType="image/svg+xml"/>
  <Override PartName="/ppt/media/image64.svg" ContentType="image/svg+xml"/>
  <Override PartName="/ppt/media/image67.svg" ContentType="image/svg+xml"/>
  <Override PartName="/ppt/media/image69.svg" ContentType="image/svg+xml"/>
  <Override PartName="/ppt/media/image71.svg" ContentType="image/svg+xml"/>
  <Override PartName="/ppt/media/image8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  <p:sldMasterId id="2147483660" r:id="rId3"/>
  </p:sldMasterIdLst>
  <p:notesMasterIdLst>
    <p:notesMasterId r:id="rId5"/>
  </p:notesMasterIdLst>
  <p:sldIdLst>
    <p:sldId id="256" r:id="rId4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747775"/>
          </p15:clr>
        </p15:guide>
        <p15:guide id="2" pos="2880" userDrawn="1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15620"/>
    <p:restoredTop sz="94660"/>
  </p:normalViewPr>
  <p:slideViewPr>
    <p:cSldViewPr snapToGrid="0" showGuides="1">
      <p:cViewPr varScale="1">
        <p:scale>
          <a:sx n="100" d="100"/>
          <a:sy n="100" d="100"/>
        </p:scale>
        <p:origin x="0" y="0"/>
      </p:cViewPr>
      <p:guideLst>
        <p:guide orient="horz" pos="1620"/>
        <p:guide pos="2880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大家好，今天我将向大家展示我独立主导执行的一个标杆项目——先正达与皖农种业合作的高端品牌研学游直播活动。这个项目是我作为活动全案负责人，从策划到落地执行的一次完整实践，充分体现了我在活动策划、直播运营和现场管理方面的综合能力。接下来，我将详细介绍这个项目的背景、我的工作以及最终成果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这张照片捕捉到了实验室参观的精彩瞬间。经销商们正围着展示台，近距离观察我们的种子产品。大家可以看到他们专注的神情和拍照记录的动作，这说明我们的科技展示真正打动了他们。这种亲眼见证的体验，远比任何口头讲解都更有力量，为他们后续的市场推广注入了强大的信心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线上传播是本次活动的重要一环。这是我们为活动制作的直播预热视频封面。我们通过这样的视觉设计，提前向市场释放活动信息，吸引用户关注和预约。</a:t>
            </a:r>
            <a:endParaRPr lang="en-US" sz="1400" b="0" i="0" u="none" strike="noStrike">
              <a:solidFill>
                <a:srgbClr val="000000"/>
              </a:solidFill>
            </a:endParaRPr>
          </a:p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直播当天，我们成功地将线下的科技盛宴，通过镜头传递给了成千上万的线上观众，实现了品牌声量的最大化。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通过这个项目，我完整地展示了自己在活动策划、直播运营、内容创作和现场管理方面的综合能力。我相信，这些经验和能力能够为贵公司带来价值。我的介绍到此结束，感谢各位的观看，期待能有机会与您合作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首先，让我们了解一下项目的整体情况。这个项目是为皖农种业的高端品牌打造的，旨在通过一次走进先正达创新中心的研学活动，向全国核心经销商展示品牌背后的科技实力。我在项目中担任全案负责人，统筹了从策划到执行的所有环节。活动地点选在北京先正达全球种子保护创新中心，这本身就极具说服力。我们的目标受众是来自全国各大区的核心经销商，他们是品牌推广的关键节点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在策划阶段，我的核心工作是构建整个活动的骨架。我设计了一个“技术讲解+互动+探秘+直播”的四合一流程，将复杂的信息拆解成易于吸收的模块。特别值得一提的是，我设计了线上线下同步答题的互动模式，这不仅调动了现场气氛，也让线上观众有更强的参与感。为了确保活动顺利，我还进行了详细的客户分组、动线规划和人员分工，这些前期的周密策划是活动零失误执行的基础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直播是本次活动放大声量的关键。我独立撰写了全套直播话术，从开场到结尾，确保每一分钟都有重点、有吸引力。我将传播核心定位在“先正达科技”和“皖农高端品牌”的结合上，让观众清晰地认识到产品的价值。同时，我还设计了一系列引流和互动机制，比如通过定制奖品激励用户关注和转发，形成了一个完整的线上传播闭环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一个好的活动不仅要展示技术，更要赋能渠道。我的一项重要工作就是将复杂的技术术语“翻译”成市场语言。</a:t>
            </a:r>
            <a:endParaRPr lang="en-US" sz="1400" b="0" i="0" u="none" strike="noStrike">
              <a:solidFill>
                <a:srgbClr val="000000"/>
              </a:solidFill>
            </a:endParaRPr>
          </a:p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我为三大高端品牌提炼了简单易记的口号，比如“思百恩”的“三更”卖点，“潜力盾”的“科技为盾”，以及“先裕达”的“多快好省”。</a:t>
            </a:r>
            <a:endParaRPr lang="en-US" sz="1400" b="0" i="0" u="none" strike="noStrike">
              <a:solidFill>
                <a:srgbClr val="000000"/>
              </a:solidFill>
            </a:endParaRPr>
          </a:p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这样做的目的是让经销商能轻松地向农户介绍产品优势，真正解决他们在销售中遇到的实际困难，实现从技术展示到市场推广的有效落地。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在执行层面，我身兼数职。我编写了互动题库，确保问题既有趣又能传递关键信息。同时，我还担任了现场主持人，用热情和专业带动了整个抢答环节的气氛。此外，从客户信息的整理、物料的筹备到现场的整体控场，我都全程负责，确保了这个高规格活动的零失误落地。这种从策划到执行的全流程参与，让我对活动有了更全面的掌控力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这个活动最大的亮点，就是它的稀缺性。我们拿到了先正达实验室首次对外线上直播的权限，这本身就是一个巨大的新闻点。通过直播，我们把最前沿的农业科技直观地展示给了所有经销商和线上观众。这种“眼见为实”的体验，远比任何广告都更有说服力，成功地将先正达的品牌信誉，转化为了经销商对我们产品的坚定信心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另一个亮点是我们的双线联动模式。通过线上线下同步答题，我们将现场的热烈气氛传递给了线上观众，实现了互动效果的最大化。这种模式不仅让线下的经销商深度参与，也让线上的潜在客户和种植户感受到了品牌的活力。最终，我们既赋能了线下的核心渠道，又通过线上直播放大了品牌声量，实现了品效合一的目标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这是我们活动当天的集体合影。大家可以看到，现场气氛非常热烈。来自全国各地的核心经销商们身着统一服装，在活动横幅前留下了这张珍贵的合影。这不仅是一次简单的合影，更代表了大家对皖农品牌和先正达科技的认可与信心，展现了我们强大的渠道凝聚力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标题幻灯片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30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 panose="020B0604020202020204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" name="Shape 31"/>
          <p:cNvSpPr txBox="1"/>
          <p:nvPr>
            <p:ph type="subTitle" idx="1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4" name="Shape 32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" name="Shape 33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" name="Shape 34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标题和竖排文字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49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" name="Shape 50"/>
          <p:cNvSpPr txBox="1"/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1" name="Shape 51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2" name="Shape 52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" name="Shape 53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竖排标题与文本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15"/>
          <p:cNvSpPr txBox="1"/>
          <p:nvPr>
            <p:ph type="title"/>
          </p:nvPr>
        </p:nvSpPr>
        <p:spPr>
          <a:xfrm rot="5400000">
            <a:off x="5350073" y="1467445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6" name="Shape 16"/>
          <p:cNvSpPr txBox="1"/>
          <p:nvPr>
            <p:ph type="body" idx="1"/>
          </p:nvPr>
        </p:nvSpPr>
        <p:spPr>
          <a:xfrm rot="5400000">
            <a:off x="1349573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7" name="Shape 17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8" name="Shape 18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9" name="Shape 19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标题和内容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54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" name="Shape 55"/>
          <p:cNvSpPr txBox="1"/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0" name="Shape 56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" name="Shape 57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2" name="Shape 58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节标题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59"/>
          <p:cNvSpPr txBox="1"/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 panose="020B0604020202020204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5" name="Shape 60"/>
          <p:cNvSpPr txBox="1"/>
          <p:nvPr>
            <p:ph type="body" idx="1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Shape 61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7" name="Shape 62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8" name="Shape 63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两栏内容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9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1" name="Shape 10"/>
          <p:cNvSpPr txBox="1"/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2" name="Shape 11"/>
          <p:cNvSpPr txBox="1"/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3" name="Shape 12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4" name="Shape 13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5" name="Shape 14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比较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5"/>
          <p:cNvSpPr txBox="1"/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8" name="Shape 36"/>
          <p:cNvSpPr txBox="1"/>
          <p:nvPr>
            <p:ph type="body" idx="1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/>
        </p:txBody>
      </p:sp>
      <p:sp>
        <p:nvSpPr>
          <p:cNvPr id="39" name="Shape 37"/>
          <p:cNvSpPr txBox="1"/>
          <p:nvPr>
            <p:ph type="body" idx="2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0" name="Shape 38"/>
          <p:cNvSpPr txBox="1"/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/>
        </p:txBody>
      </p:sp>
      <p:sp>
        <p:nvSpPr>
          <p:cNvPr id="41" name="Shape 39"/>
          <p:cNvSpPr txBox="1"/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2" name="Shape 40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3" name="Shape 41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4" name="Shape 42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仅标题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20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7" name="Shape 21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8" name="Shape 22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9" name="Shape 23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空白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6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2" name="Shape 7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3" name="Shape 8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内容与标题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43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6" name="Shape 44"/>
          <p:cNvSpPr txBox="1"/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57" name="Shape 45"/>
          <p:cNvSpPr txBox="1"/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58" name="Shape 46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9" name="Shape 47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0" name="Shape 48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图片与标题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24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3" name="Shape 25"/>
          <p:cNvSpPr/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Shape 26"/>
          <p:cNvSpPr txBox="1"/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65" name="Shape 27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6" name="Shape 28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7" name="Shape 29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 panose="020B0604020202020204"/>
              <a:buNone/>
              <a:defRPr sz="33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7" name="Shape 2"/>
          <p:cNvSpPr txBox="1"/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 panose="020B0604020202020204"/>
              <a:buChar char="•"/>
              <a:defRPr sz="21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 panose="020B0604020202020204"/>
              <a:buChar char="•"/>
              <a:defRPr sz="15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8" name="Shape 3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9" name="Shape 4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10" name="Shape 5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0.xml"/><Relationship Id="rId7" Type="http://schemas.openxmlformats.org/officeDocument/2006/relationships/slideLayout" Target="../slideLayouts/slideLayout12.xml"/><Relationship Id="rId6" Type="http://schemas.openxmlformats.org/officeDocument/2006/relationships/image" Target="../media/image59.svg"/><Relationship Id="rId5" Type="http://schemas.openxmlformats.org/officeDocument/2006/relationships/image" Target="../media/image58.png"/><Relationship Id="rId4" Type="http://schemas.openxmlformats.org/officeDocument/2006/relationships/image" Target="../media/image57.svg"/><Relationship Id="rId3" Type="http://schemas.openxmlformats.org/officeDocument/2006/relationships/image" Target="../media/image56.png"/><Relationship Id="rId2" Type="http://schemas.openxmlformats.org/officeDocument/2006/relationships/image" Target="../media/image55.jpeg"/><Relationship Id="rId1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1.xml"/><Relationship Id="rId7" Type="http://schemas.openxmlformats.org/officeDocument/2006/relationships/slideLayout" Target="../slideLayouts/slideLayout12.xml"/><Relationship Id="rId6" Type="http://schemas.openxmlformats.org/officeDocument/2006/relationships/image" Target="../media/image64.svg"/><Relationship Id="rId5" Type="http://schemas.openxmlformats.org/officeDocument/2006/relationships/image" Target="../media/image63.png"/><Relationship Id="rId4" Type="http://schemas.openxmlformats.org/officeDocument/2006/relationships/image" Target="../media/image62.svg"/><Relationship Id="rId3" Type="http://schemas.openxmlformats.org/officeDocument/2006/relationships/image" Target="../media/image61.png"/><Relationship Id="rId2" Type="http://schemas.openxmlformats.org/officeDocument/2006/relationships/image" Target="../media/image60.jpeg"/><Relationship Id="rId1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image" Target="../media/image72.png"/><Relationship Id="rId7" Type="http://schemas.openxmlformats.org/officeDocument/2006/relationships/image" Target="../media/image71.svg"/><Relationship Id="rId6" Type="http://schemas.openxmlformats.org/officeDocument/2006/relationships/image" Target="../media/image70.png"/><Relationship Id="rId5" Type="http://schemas.openxmlformats.org/officeDocument/2006/relationships/image" Target="../media/image69.svg"/><Relationship Id="rId4" Type="http://schemas.openxmlformats.org/officeDocument/2006/relationships/image" Target="../media/image68.png"/><Relationship Id="rId3" Type="http://schemas.openxmlformats.org/officeDocument/2006/relationships/image" Target="../media/image67.svg"/><Relationship Id="rId2" Type="http://schemas.openxmlformats.org/officeDocument/2006/relationships/image" Target="../media/image66.png"/><Relationship Id="rId10" Type="http://schemas.openxmlformats.org/officeDocument/2006/relationships/notesSlide" Target="../notesSlides/notesSlide12.xml"/><Relationship Id="rId1" Type="http://schemas.openxmlformats.org/officeDocument/2006/relationships/image" Target="../media/image65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svg"/><Relationship Id="rId8" Type="http://schemas.openxmlformats.org/officeDocument/2006/relationships/image" Target="../media/image9.png"/><Relationship Id="rId7" Type="http://schemas.openxmlformats.org/officeDocument/2006/relationships/image" Target="../media/image8.svg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2" Type="http://schemas.openxmlformats.org/officeDocument/2006/relationships/notesSlide" Target="../notesSlides/notesSlide2.xml"/><Relationship Id="rId11" Type="http://schemas.openxmlformats.org/officeDocument/2006/relationships/slideLayout" Target="../slideLayouts/slideLayout12.xml"/><Relationship Id="rId10" Type="http://schemas.openxmlformats.org/officeDocument/2006/relationships/image" Target="../media/image11.jpeg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svg"/><Relationship Id="rId8" Type="http://schemas.openxmlformats.org/officeDocument/2006/relationships/image" Target="../media/image9.png"/><Relationship Id="rId7" Type="http://schemas.openxmlformats.org/officeDocument/2006/relationships/image" Target="../media/image17.svg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7" Type="http://schemas.openxmlformats.org/officeDocument/2006/relationships/notesSlide" Target="../notesSlides/notesSlide3.xml"/><Relationship Id="rId16" Type="http://schemas.openxmlformats.org/officeDocument/2006/relationships/slideLayout" Target="../slideLayouts/slideLayout12.xml"/><Relationship Id="rId15" Type="http://schemas.openxmlformats.org/officeDocument/2006/relationships/image" Target="../media/image21.svg"/><Relationship Id="rId14" Type="http://schemas.openxmlformats.org/officeDocument/2006/relationships/image" Target="../media/image20.png"/><Relationship Id="rId13" Type="http://schemas.openxmlformats.org/officeDocument/2006/relationships/image" Target="../media/image6.svg"/><Relationship Id="rId12" Type="http://schemas.openxmlformats.org/officeDocument/2006/relationships/image" Target="../media/image5.png"/><Relationship Id="rId11" Type="http://schemas.openxmlformats.org/officeDocument/2006/relationships/image" Target="../media/image19.svg"/><Relationship Id="rId10" Type="http://schemas.openxmlformats.org/officeDocument/2006/relationships/image" Target="../media/image18.png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4.xml"/><Relationship Id="rId8" Type="http://schemas.openxmlformats.org/officeDocument/2006/relationships/slideLayout" Target="../slideLayouts/slideLayout12.xml"/><Relationship Id="rId7" Type="http://schemas.openxmlformats.org/officeDocument/2006/relationships/image" Target="../media/image27.svg"/><Relationship Id="rId6" Type="http://schemas.openxmlformats.org/officeDocument/2006/relationships/image" Target="../media/image26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8.jpeg"/><Relationship Id="rId1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34.svg"/><Relationship Id="rId8" Type="http://schemas.openxmlformats.org/officeDocument/2006/relationships/image" Target="../media/image33.png"/><Relationship Id="rId7" Type="http://schemas.openxmlformats.org/officeDocument/2006/relationships/image" Target="../media/image6.svg"/><Relationship Id="rId6" Type="http://schemas.openxmlformats.org/officeDocument/2006/relationships/image" Target="../media/image5.png"/><Relationship Id="rId5" Type="http://schemas.openxmlformats.org/officeDocument/2006/relationships/image" Target="../media/image32.svg"/><Relationship Id="rId4" Type="http://schemas.openxmlformats.org/officeDocument/2006/relationships/image" Target="../media/image31.png"/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5" Type="http://schemas.openxmlformats.org/officeDocument/2006/relationships/notesSlide" Target="../notesSlides/notesSlide6.xml"/><Relationship Id="rId14" Type="http://schemas.openxmlformats.org/officeDocument/2006/relationships/slideLayout" Target="../slideLayouts/slideLayout12.xml"/><Relationship Id="rId13" Type="http://schemas.openxmlformats.org/officeDocument/2006/relationships/image" Target="../media/image38.svg"/><Relationship Id="rId12" Type="http://schemas.openxmlformats.org/officeDocument/2006/relationships/image" Target="../media/image37.png"/><Relationship Id="rId11" Type="http://schemas.openxmlformats.org/officeDocument/2006/relationships/image" Target="../media/image36.svg"/><Relationship Id="rId10" Type="http://schemas.openxmlformats.org/officeDocument/2006/relationships/image" Target="../media/image35.png"/><Relationship Id="rId1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image" Target="../media/image45.svg"/><Relationship Id="rId7" Type="http://schemas.openxmlformats.org/officeDocument/2006/relationships/image" Target="../media/image44.png"/><Relationship Id="rId6" Type="http://schemas.openxmlformats.org/officeDocument/2006/relationships/image" Target="../media/image43.svg"/><Relationship Id="rId5" Type="http://schemas.openxmlformats.org/officeDocument/2006/relationships/image" Target="../media/image42.png"/><Relationship Id="rId4" Type="http://schemas.openxmlformats.org/officeDocument/2006/relationships/image" Target="../media/image41.svg"/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0" Type="http://schemas.openxmlformats.org/officeDocument/2006/relationships/notesSlide" Target="../notesSlides/notesSlide7.xml"/><Relationship Id="rId1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8.xml"/><Relationship Id="rId8" Type="http://schemas.openxmlformats.org/officeDocument/2006/relationships/slideLayout" Target="../slideLayouts/slideLayout12.xml"/><Relationship Id="rId7" Type="http://schemas.openxmlformats.org/officeDocument/2006/relationships/image" Target="../media/image51.svg"/><Relationship Id="rId6" Type="http://schemas.openxmlformats.org/officeDocument/2006/relationships/image" Target="../media/image50.png"/><Relationship Id="rId5" Type="http://schemas.openxmlformats.org/officeDocument/2006/relationships/image" Target="../media/image49.svg"/><Relationship Id="rId4" Type="http://schemas.openxmlformats.org/officeDocument/2006/relationships/image" Target="../media/image48.png"/><Relationship Id="rId3" Type="http://schemas.openxmlformats.org/officeDocument/2006/relationships/image" Target="../media/image47.svg"/><Relationship Id="rId2" Type="http://schemas.openxmlformats.org/officeDocument/2006/relationships/image" Target="../media/image46.png"/><Relationship Id="rId1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7" Type="http://schemas.openxmlformats.org/officeDocument/2006/relationships/slideLayout" Target="../slideLayouts/slideLayout12.xml"/><Relationship Id="rId6" Type="http://schemas.openxmlformats.org/officeDocument/2006/relationships/image" Target="../media/image54.svg"/><Relationship Id="rId5" Type="http://schemas.openxmlformats.org/officeDocument/2006/relationships/image" Target="../media/image53.png"/><Relationship Id="rId4" Type="http://schemas.openxmlformats.org/officeDocument/2006/relationships/image" Target="../media/image10.svg"/><Relationship Id="rId3" Type="http://schemas.openxmlformats.org/officeDocument/2006/relationships/image" Target="../media/image9.png"/><Relationship Id="rId2" Type="http://schemas.openxmlformats.org/officeDocument/2006/relationships/image" Target="../media/image52.jpeg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000000">
              <a:alpha val="3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1016000" y="2286000"/>
            <a:ext cx="1016000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48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先正达 × 皖农种业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1016000" y="3429000"/>
            <a:ext cx="10160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0" i="0" u="none" strike="noStrike">
                <a:solidFill>
                  <a:srgbClr val="FFFFFF">
                    <a:alpha val="90196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高端品牌研学游直播活动</a:t>
            </a:r>
            <a:endParaRPr lang="en-US" sz="1100"/>
          </a:p>
        </p:txBody>
      </p:sp>
      <p:sp>
        <p:nvSpPr>
          <p:cNvPr id="5" name="AutoShape 5"/>
          <p:cNvSpPr/>
          <p:nvPr/>
        </p:nvSpPr>
        <p:spPr>
          <a:xfrm>
            <a:off x="1016000" y="4445000"/>
            <a:ext cx="2032000" cy="508000"/>
          </a:xfrm>
          <a:prstGeom prst="roundRect">
            <a:avLst>
              <a:gd name="adj" fmla="val 50000"/>
            </a:avLst>
          </a:prstGeom>
          <a:solidFill>
            <a:srgbClr val="4CAF50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个人作品集</a:t>
            </a:r>
            <a:endParaRPr lang="en-US" sz="11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3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762000" y="635000"/>
            <a:ext cx="10668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现场风采：探秘科技核心</a:t>
            </a:r>
            <a:endParaRPr lang="en-US" sz="110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l="21875" r="21875"/>
          <a:stretch>
            <a:fillRect/>
          </a:stretch>
        </p:blipFill>
        <p:spPr>
          <a:xfrm>
            <a:off x="762000" y="1524000"/>
            <a:ext cx="4826000" cy="4826000"/>
          </a:xfrm>
          <a:prstGeom prst="roundRect">
            <a:avLst>
              <a:gd name="adj" fmla="val 4210"/>
            </a:avLst>
          </a:prstGeom>
          <a:noFill/>
          <a:ln w="25400" cap="flat" cmpd="sng">
            <a:noFill/>
            <a:prstDash val="solid"/>
            <a:round/>
          </a:ln>
          <a:effectLst>
            <a:outerShdw blurRad="254000" dist="76200" dir="5400000" algn="tl" rotWithShape="0">
              <a:srgbClr val="000000">
                <a:alpha val="10000"/>
              </a:srgbClr>
            </a:outerShdw>
          </a:effectLst>
        </p:spPr>
      </p:pic>
      <p:sp>
        <p:nvSpPr>
          <p:cNvPr id="5" name="AutoShape 5"/>
          <p:cNvSpPr/>
          <p:nvPr/>
        </p:nvSpPr>
        <p:spPr>
          <a:xfrm>
            <a:off x="5842000" y="1524000"/>
            <a:ext cx="5588000" cy="2286000"/>
          </a:xfrm>
          <a:prstGeom prst="roundRect">
            <a:avLst>
              <a:gd name="adj" fmla="val 6666"/>
            </a:avLst>
          </a:prstGeom>
          <a:solidFill>
            <a:srgbClr val="FFFFFF">
              <a:alpha val="95000"/>
            </a:srgbClr>
          </a:solidFill>
          <a:ln w="25400" cap="flat" cmpd="sng">
            <a:noFill/>
            <a:prstDash val="solid"/>
            <a:round/>
          </a:ln>
          <a:effectLst>
            <a:outerShdw blurRad="190500" dist="50800" dir="54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6" name="AutoShape 6"/>
          <p:cNvSpPr/>
          <p:nvPr/>
        </p:nvSpPr>
        <p:spPr>
          <a:xfrm>
            <a:off x="6096000" y="1778000"/>
            <a:ext cx="889000" cy="889000"/>
          </a:xfrm>
          <a:prstGeom prst="ellipse">
            <a:avLst/>
          </a:prstGeom>
          <a:solidFill>
            <a:srgbClr val="E8F5E9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86500" y="1968500"/>
            <a:ext cx="508000" cy="508000"/>
          </a:xfrm>
          <a:prstGeom prst="rect">
            <a:avLst/>
          </a:prstGeom>
        </p:spPr>
      </p:pic>
      <p:sp>
        <p:nvSpPr>
          <p:cNvPr id="8" name="AutoShape 8"/>
          <p:cNvSpPr/>
          <p:nvPr/>
        </p:nvSpPr>
        <p:spPr>
          <a:xfrm>
            <a:off x="7239000" y="1841500"/>
            <a:ext cx="3937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4CAF5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深度探访：种子培育实验室</a:t>
            </a:r>
            <a:endParaRPr lang="en-US" sz="1100"/>
          </a:p>
        </p:txBody>
      </p:sp>
      <p:sp>
        <p:nvSpPr>
          <p:cNvPr id="9" name="AutoShape 9"/>
          <p:cNvSpPr/>
          <p:nvPr/>
        </p:nvSpPr>
        <p:spPr>
          <a:xfrm>
            <a:off x="7239000" y="2413000"/>
            <a:ext cx="39370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17000"/>
              </a:lnSpc>
              <a:defRPr/>
            </a:pPr>
            <a:r>
              <a:rPr lang="en-US" sz="1200" b="0" i="0" u="none" strike="noStrike">
                <a:solidFill>
                  <a:srgbClr val="55555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经销商们走进先正达种子保护创新中心，近距离观察和了解种子从筛选到培育的全过程，亲眼见证了每一粒种子背后严谨的科学逻辑与技术支撑。</a:t>
            </a:r>
            <a:endParaRPr lang="en-US" sz="1100"/>
          </a:p>
        </p:txBody>
      </p:sp>
      <p:sp>
        <p:nvSpPr>
          <p:cNvPr id="10" name="AutoShape 10"/>
          <p:cNvSpPr/>
          <p:nvPr/>
        </p:nvSpPr>
        <p:spPr>
          <a:xfrm>
            <a:off x="5842000" y="4064000"/>
            <a:ext cx="5588000" cy="2286000"/>
          </a:xfrm>
          <a:prstGeom prst="roundRect">
            <a:avLst>
              <a:gd name="adj" fmla="val 6666"/>
            </a:avLst>
          </a:prstGeom>
          <a:solidFill>
            <a:srgbClr val="FFFFFF">
              <a:alpha val="95000"/>
            </a:srgbClr>
          </a:solidFill>
          <a:ln w="25400" cap="flat" cmpd="sng">
            <a:noFill/>
            <a:prstDash val="solid"/>
            <a:round/>
          </a:ln>
          <a:effectLst>
            <a:outerShdw blurRad="190500" dist="50800" dir="54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1" name="AutoShape 11"/>
          <p:cNvSpPr/>
          <p:nvPr/>
        </p:nvSpPr>
        <p:spPr>
          <a:xfrm>
            <a:off x="6096000" y="4318000"/>
            <a:ext cx="889000" cy="889000"/>
          </a:xfrm>
          <a:prstGeom prst="ellipse">
            <a:avLst/>
          </a:prstGeom>
          <a:solidFill>
            <a:srgbClr val="E8F5E9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86500" y="4508500"/>
            <a:ext cx="508000" cy="508000"/>
          </a:xfrm>
          <a:prstGeom prst="rect">
            <a:avLst/>
          </a:prstGeom>
        </p:spPr>
      </p:pic>
      <p:sp>
        <p:nvSpPr>
          <p:cNvPr id="13" name="AutoShape 13"/>
          <p:cNvSpPr/>
          <p:nvPr/>
        </p:nvSpPr>
        <p:spPr>
          <a:xfrm>
            <a:off x="7239000" y="4381500"/>
            <a:ext cx="3937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4CAF5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沉浸式体验：科技魅力零距离</a:t>
            </a:r>
            <a:endParaRPr lang="en-US" sz="1100"/>
          </a:p>
        </p:txBody>
      </p:sp>
      <p:sp>
        <p:nvSpPr>
          <p:cNvPr id="14" name="AutoShape 14"/>
          <p:cNvSpPr/>
          <p:nvPr/>
        </p:nvSpPr>
        <p:spPr>
          <a:xfrm>
            <a:off x="7239000" y="4953000"/>
            <a:ext cx="39370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17000"/>
              </a:lnSpc>
              <a:defRPr/>
            </a:pPr>
            <a:r>
              <a:rPr lang="en-US" sz="1200" b="0" i="0" u="none" strike="noStrike">
                <a:solidFill>
                  <a:srgbClr val="55555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面对生动的科技展示，经销商们表现出浓厚兴趣，纷纷用手机记录精彩瞬间。这种亲身参与的沉浸式体验，让他们对产品的科技含量建立了最直观、深刻的认知。</a:t>
            </a:r>
            <a:endParaRPr lang="en-US" sz="11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3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762000" y="635000"/>
            <a:ext cx="10668000" cy="571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直播呈现：引爆线上关注</a:t>
            </a:r>
            <a:endParaRPr lang="en-US" sz="110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l="18750" r="18750"/>
          <a:stretch>
            <a:fillRect/>
          </a:stretch>
        </p:blipFill>
        <p:spPr>
          <a:xfrm>
            <a:off x="762000" y="1651000"/>
            <a:ext cx="5080000" cy="4572000"/>
          </a:xfrm>
          <a:prstGeom prst="roundRect">
            <a:avLst>
              <a:gd name="adj" fmla="val 4444"/>
            </a:avLst>
          </a:prstGeom>
          <a:noFill/>
          <a:ln w="25400" cap="flat" cmpd="sng">
            <a:noFill/>
            <a:prstDash val="solid"/>
            <a:round/>
          </a:ln>
          <a:effectLst>
            <a:outerShdw blurRad="254000" dist="76200" dir="5400000" algn="tl" rotWithShape="0">
              <a:srgbClr val="000000">
                <a:alpha val="12000"/>
              </a:srgbClr>
            </a:outerShdw>
          </a:effectLst>
        </p:spPr>
      </p:pic>
      <p:sp>
        <p:nvSpPr>
          <p:cNvPr id="5" name="AutoShape 5"/>
          <p:cNvSpPr/>
          <p:nvPr/>
        </p:nvSpPr>
        <p:spPr>
          <a:xfrm>
            <a:off x="6096000" y="1651000"/>
            <a:ext cx="5080000" cy="4572000"/>
          </a:xfrm>
          <a:prstGeom prst="roundRect">
            <a:avLst>
              <a:gd name="adj" fmla="val 4444"/>
            </a:avLst>
          </a:prstGeom>
          <a:solidFill>
            <a:srgbClr val="FFFFFF">
              <a:alpha val="95000"/>
            </a:srgbClr>
          </a:solidFill>
          <a:ln w="25400" cap="flat" cmpd="sng">
            <a:noFill/>
            <a:prstDash val="solid"/>
            <a:round/>
          </a:ln>
          <a:effectLst>
            <a:outerShdw blurRad="203200" dist="50800" dir="54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6" name="AutoShape 6"/>
          <p:cNvSpPr/>
          <p:nvPr/>
        </p:nvSpPr>
        <p:spPr>
          <a:xfrm>
            <a:off x="6350000" y="1905000"/>
            <a:ext cx="4572000" cy="1778000"/>
          </a:xfrm>
          <a:prstGeom prst="roundRect">
            <a:avLst>
              <a:gd name="adj" fmla="val 8571"/>
            </a:avLst>
          </a:prstGeom>
          <a:solidFill>
            <a:srgbClr val="E8F5E9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53200" y="2159000"/>
            <a:ext cx="508000" cy="508000"/>
          </a:xfrm>
          <a:prstGeom prst="rect">
            <a:avLst/>
          </a:prstGeom>
        </p:spPr>
      </p:pic>
      <p:sp>
        <p:nvSpPr>
          <p:cNvPr id="8" name="AutoShape 8"/>
          <p:cNvSpPr/>
          <p:nvPr/>
        </p:nvSpPr>
        <p:spPr>
          <a:xfrm>
            <a:off x="7239000" y="2159000"/>
            <a:ext cx="3429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4CAF5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精心预热 · 视觉造势</a:t>
            </a:r>
            <a:endParaRPr lang="en-US" sz="1100"/>
          </a:p>
        </p:txBody>
      </p:sp>
      <p:sp>
        <p:nvSpPr>
          <p:cNvPr id="9" name="AutoShape 9"/>
          <p:cNvSpPr/>
          <p:nvPr/>
        </p:nvSpPr>
        <p:spPr>
          <a:xfrm>
            <a:off x="7239000" y="2667000"/>
            <a:ext cx="3429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t" anchorCtr="0"/>
          <a:lstStyle/>
          <a:p>
            <a:pPr indent="0" algn="l">
              <a:lnSpc>
                <a:spcPct val="117000"/>
              </a:lnSpc>
              <a:defRPr/>
            </a:pPr>
            <a:r>
              <a:rPr lang="en-US" sz="1200" b="0" i="0" u="none" strike="noStrike">
                <a:solidFill>
                  <a:srgbClr val="55555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定制专属直播封面，明确传达活动主题与时间。通过精心制作的预热视频进行多渠道分发，以强烈的视觉冲击力吸引用户提前预约，为活动积蓄流量。</a:t>
            </a:r>
            <a:endParaRPr lang="en-US" sz="1100"/>
          </a:p>
        </p:txBody>
      </p:sp>
      <p:sp>
        <p:nvSpPr>
          <p:cNvPr id="10" name="AutoShape 10"/>
          <p:cNvSpPr/>
          <p:nvPr/>
        </p:nvSpPr>
        <p:spPr>
          <a:xfrm>
            <a:off x="6350000" y="3937000"/>
            <a:ext cx="4572000" cy="1778000"/>
          </a:xfrm>
          <a:prstGeom prst="roundRect">
            <a:avLst>
              <a:gd name="adj" fmla="val 8571"/>
            </a:avLst>
          </a:prstGeom>
          <a:solidFill>
            <a:srgbClr val="E8F5E9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53200" y="4191000"/>
            <a:ext cx="508000" cy="508000"/>
          </a:xfrm>
          <a:prstGeom prst="rect">
            <a:avLst/>
          </a:prstGeom>
        </p:spPr>
      </p:pic>
      <p:sp>
        <p:nvSpPr>
          <p:cNvPr id="12" name="AutoShape 12"/>
          <p:cNvSpPr/>
          <p:nvPr/>
        </p:nvSpPr>
        <p:spPr>
          <a:xfrm>
            <a:off x="7239000" y="4191000"/>
            <a:ext cx="3429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4CAF5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多端同步 · 全域触达</a:t>
            </a:r>
            <a:endParaRPr lang="en-US" sz="1100"/>
          </a:p>
        </p:txBody>
      </p:sp>
      <p:sp>
        <p:nvSpPr>
          <p:cNvPr id="13" name="AutoShape 13"/>
          <p:cNvSpPr/>
          <p:nvPr/>
        </p:nvSpPr>
        <p:spPr>
          <a:xfrm>
            <a:off x="7239000" y="4699000"/>
            <a:ext cx="3429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t" anchorCtr="0"/>
          <a:lstStyle/>
          <a:p>
            <a:pPr indent="0" algn="l">
              <a:lnSpc>
                <a:spcPct val="117000"/>
              </a:lnSpc>
              <a:defRPr/>
            </a:pPr>
            <a:r>
              <a:rPr lang="en-US" sz="1200" b="0" i="0" u="none" strike="noStrike">
                <a:solidFill>
                  <a:srgbClr val="55555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活动当天开启多平台同步直播模式，打破地域限制。将现场的精彩内容实时传递给全国观众，实现线下体验与线上传播的有机结合，最大化品牌声量。</a:t>
            </a:r>
            <a:endParaRPr lang="en-US" sz="11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000000">
              <a:alpha val="3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1016000" y="2540000"/>
            <a:ext cx="10160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40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感谢观看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1016000" y="3556000"/>
            <a:ext cx="10160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800" b="1" i="0" u="none" strike="noStrike" spc="200">
                <a:solidFill>
                  <a:srgbClr val="4CAF5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期待与您合作</a:t>
            </a:r>
            <a:endParaRPr lang="en-US" sz="1100"/>
          </a:p>
        </p:txBody>
      </p:sp>
      <p:sp>
        <p:nvSpPr>
          <p:cNvPr id="5" name="AutoShape 5"/>
          <p:cNvSpPr/>
          <p:nvPr/>
        </p:nvSpPr>
        <p:spPr>
          <a:xfrm>
            <a:off x="1016000" y="4699000"/>
            <a:ext cx="10160000" cy="1143000"/>
          </a:xfrm>
          <a:prstGeom prst="roundRect">
            <a:avLst>
              <a:gd name="adj" fmla="val 13333"/>
            </a:avLst>
          </a:prstGeom>
          <a:solidFill>
            <a:srgbClr val="FFFFFF">
              <a:alpha val="10000"/>
            </a:srgbClr>
          </a:solidFill>
          <a:ln w="12700" cap="flat" cmpd="sng">
            <a:solidFill>
              <a:srgbClr val="FFFFFF">
                <a:alpha val="2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97000" y="5016500"/>
            <a:ext cx="406400" cy="406400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2032000" y="5054600"/>
            <a:ext cx="2032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FFFFFF">
                    <a:alpha val="90196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[ 你的姓名 ]</a:t>
            </a:r>
            <a:endParaRPr lang="en-US" sz="1100"/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99000" y="5016500"/>
            <a:ext cx="406400" cy="406400"/>
          </a:xfrm>
          <a:prstGeom prst="rect">
            <a:avLst/>
          </a:prstGeom>
        </p:spPr>
      </p:pic>
      <p:sp>
        <p:nvSpPr>
          <p:cNvPr id="9" name="AutoShape 9"/>
          <p:cNvSpPr/>
          <p:nvPr/>
        </p:nvSpPr>
        <p:spPr>
          <a:xfrm>
            <a:off x="5334000" y="5054600"/>
            <a:ext cx="2032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FFFFFF">
                    <a:alpha val="90196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[ 你的电话 ]</a:t>
            </a:r>
            <a:endParaRPr lang="en-US" sz="1100"/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001000" y="5016500"/>
            <a:ext cx="406400" cy="406400"/>
          </a:xfrm>
          <a:prstGeom prst="rect">
            <a:avLst/>
          </a:prstGeom>
        </p:spPr>
      </p:pic>
      <p:sp>
        <p:nvSpPr>
          <p:cNvPr id="11" name="AutoShape 11"/>
          <p:cNvSpPr/>
          <p:nvPr/>
        </p:nvSpPr>
        <p:spPr>
          <a:xfrm>
            <a:off x="8636000" y="5054600"/>
            <a:ext cx="2032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FFFFFF">
                    <a:alpha val="90196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[ 你的邮箱 ]</a:t>
            </a:r>
            <a:endParaRPr lang="en-US" sz="1100"/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68000" y="6190112"/>
            <a:ext cx="1524000" cy="66788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4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762000" y="635000"/>
            <a:ext cx="5080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项目概览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762000" y="1524000"/>
            <a:ext cx="5207000" cy="1206500"/>
          </a:xfrm>
          <a:prstGeom prst="roundRect">
            <a:avLst>
              <a:gd name="adj" fmla="val 12631"/>
            </a:avLst>
          </a:prstGeom>
          <a:solidFill>
            <a:srgbClr val="FFFFFF">
              <a:alpha val="92000"/>
            </a:srgbClr>
          </a:solidFill>
          <a:ln w="25400" cap="flat" cmpd="sng">
            <a:noFill/>
            <a:prstDash val="solid"/>
            <a:round/>
          </a:ln>
          <a:effectLst>
            <a:outerShdw blurRad="152400" dist="50800" dir="27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5" name="AutoShape 5"/>
          <p:cNvSpPr/>
          <p:nvPr/>
        </p:nvSpPr>
        <p:spPr>
          <a:xfrm>
            <a:off x="762000" y="1524000"/>
            <a:ext cx="76200" cy="1206500"/>
          </a:xfrm>
          <a:prstGeom prst="roundRect">
            <a:avLst>
              <a:gd name="adj" fmla="val 200000"/>
            </a:avLst>
          </a:prstGeom>
          <a:solidFill>
            <a:srgbClr val="4CAF50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9500" y="1714500"/>
            <a:ext cx="457200" cy="457200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1778000" y="1651000"/>
            <a:ext cx="3937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4CAF5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项目背景</a:t>
            </a:r>
            <a:endParaRPr lang="en-US" sz="1100"/>
          </a:p>
        </p:txBody>
      </p:sp>
      <p:sp>
        <p:nvSpPr>
          <p:cNvPr id="8" name="AutoShape 8"/>
          <p:cNvSpPr/>
          <p:nvPr/>
        </p:nvSpPr>
        <p:spPr>
          <a:xfrm>
            <a:off x="1778000" y="2032000"/>
            <a:ext cx="3937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8000"/>
              </a:lnSpc>
              <a:defRPr/>
            </a:pPr>
            <a:r>
              <a:rPr lang="en-US" sz="1200" b="0" i="0" u="none" strike="noStrike">
                <a:solidFill>
                  <a:srgbClr val="55555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皖农种业与先正达达成战略合作，打造三大高端水稻品牌。策划本次研学+直播活动，旨在强化渠道信心、提升品牌影响力。</a:t>
            </a:r>
            <a:endParaRPr lang="en-US" sz="1100"/>
          </a:p>
        </p:txBody>
      </p:sp>
      <p:sp>
        <p:nvSpPr>
          <p:cNvPr id="9" name="AutoShape 9"/>
          <p:cNvSpPr/>
          <p:nvPr/>
        </p:nvSpPr>
        <p:spPr>
          <a:xfrm>
            <a:off x="762000" y="2921000"/>
            <a:ext cx="5207000" cy="1206500"/>
          </a:xfrm>
          <a:prstGeom prst="roundRect">
            <a:avLst>
              <a:gd name="adj" fmla="val 12631"/>
            </a:avLst>
          </a:prstGeom>
          <a:solidFill>
            <a:srgbClr val="FFFFFF">
              <a:alpha val="92000"/>
            </a:srgbClr>
          </a:solidFill>
          <a:ln w="25400" cap="flat" cmpd="sng">
            <a:noFill/>
            <a:prstDash val="solid"/>
            <a:round/>
          </a:ln>
          <a:effectLst>
            <a:outerShdw blurRad="152400" dist="50800" dir="27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0" name="AutoShape 10"/>
          <p:cNvSpPr/>
          <p:nvPr/>
        </p:nvSpPr>
        <p:spPr>
          <a:xfrm>
            <a:off x="762000" y="2921000"/>
            <a:ext cx="76200" cy="1206500"/>
          </a:xfrm>
          <a:prstGeom prst="roundRect">
            <a:avLst>
              <a:gd name="adj" fmla="val 200000"/>
            </a:avLst>
          </a:prstGeom>
          <a:solidFill>
            <a:srgbClr val="4CAF50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9500" y="3111500"/>
            <a:ext cx="457200" cy="457200"/>
          </a:xfrm>
          <a:prstGeom prst="rect">
            <a:avLst/>
          </a:prstGeom>
        </p:spPr>
      </p:pic>
      <p:sp>
        <p:nvSpPr>
          <p:cNvPr id="12" name="AutoShape 12"/>
          <p:cNvSpPr/>
          <p:nvPr/>
        </p:nvSpPr>
        <p:spPr>
          <a:xfrm>
            <a:off x="1778000" y="3048000"/>
            <a:ext cx="3937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4CAF5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我的角色</a:t>
            </a:r>
            <a:endParaRPr lang="en-US" sz="1100"/>
          </a:p>
        </p:txBody>
      </p:sp>
      <p:sp>
        <p:nvSpPr>
          <p:cNvPr id="13" name="AutoShape 13"/>
          <p:cNvSpPr/>
          <p:nvPr/>
        </p:nvSpPr>
        <p:spPr>
          <a:xfrm>
            <a:off x="1778000" y="3429000"/>
            <a:ext cx="3937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8000"/>
              </a:lnSpc>
              <a:defRPr/>
            </a:pPr>
            <a:r>
              <a:rPr lang="en-US" sz="1200" b="0" i="0" u="none" strike="noStrike">
                <a:solidFill>
                  <a:srgbClr val="55555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担任活动全案负责人，统筹策划、直播脚本撰写、现场互动主持及整体执行工作。</a:t>
            </a:r>
            <a:endParaRPr lang="en-US" sz="1100"/>
          </a:p>
        </p:txBody>
      </p:sp>
      <p:sp>
        <p:nvSpPr>
          <p:cNvPr id="14" name="AutoShape 14"/>
          <p:cNvSpPr/>
          <p:nvPr/>
        </p:nvSpPr>
        <p:spPr>
          <a:xfrm>
            <a:off x="762000" y="4318000"/>
            <a:ext cx="5207000" cy="1206500"/>
          </a:xfrm>
          <a:prstGeom prst="roundRect">
            <a:avLst>
              <a:gd name="adj" fmla="val 12631"/>
            </a:avLst>
          </a:prstGeom>
          <a:solidFill>
            <a:srgbClr val="FFFFFF">
              <a:alpha val="92000"/>
            </a:srgbClr>
          </a:solidFill>
          <a:ln w="25400" cap="flat" cmpd="sng">
            <a:noFill/>
            <a:prstDash val="solid"/>
            <a:round/>
          </a:ln>
          <a:effectLst>
            <a:outerShdw blurRad="152400" dist="50800" dir="27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5" name="AutoShape 15"/>
          <p:cNvSpPr/>
          <p:nvPr/>
        </p:nvSpPr>
        <p:spPr>
          <a:xfrm>
            <a:off x="762000" y="4318000"/>
            <a:ext cx="76200" cy="1206500"/>
          </a:xfrm>
          <a:prstGeom prst="roundRect">
            <a:avLst>
              <a:gd name="adj" fmla="val 200000"/>
            </a:avLst>
          </a:prstGeom>
          <a:solidFill>
            <a:srgbClr val="4CAF50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9500" y="4508500"/>
            <a:ext cx="457200" cy="457200"/>
          </a:xfrm>
          <a:prstGeom prst="rect">
            <a:avLst/>
          </a:prstGeom>
        </p:spPr>
      </p:pic>
      <p:sp>
        <p:nvSpPr>
          <p:cNvPr id="17" name="AutoShape 17"/>
          <p:cNvSpPr/>
          <p:nvPr/>
        </p:nvSpPr>
        <p:spPr>
          <a:xfrm>
            <a:off x="1778000" y="4445000"/>
            <a:ext cx="3937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4CAF5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项目时间与地点</a:t>
            </a:r>
            <a:endParaRPr lang="en-US" sz="1100"/>
          </a:p>
        </p:txBody>
      </p:sp>
      <p:sp>
        <p:nvSpPr>
          <p:cNvPr id="18" name="AutoShape 18"/>
          <p:cNvSpPr/>
          <p:nvPr/>
        </p:nvSpPr>
        <p:spPr>
          <a:xfrm>
            <a:off x="1778000" y="4826000"/>
            <a:ext cx="3937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8000"/>
              </a:lnSpc>
              <a:defRPr/>
            </a:pPr>
            <a:r>
              <a:rPr lang="en-US" sz="1200" b="0" i="0" u="none" strike="noStrike">
                <a:solidFill>
                  <a:srgbClr val="55555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时间：2025年6月</a:t>
            </a:r>
            <a:br>
              <a:rPr lang="en-US" sz="1200" b="0" i="0" u="none" strike="noStrike">
                <a:solidFill>
                  <a:srgbClr val="55555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</a:br>
            <a:r>
              <a:rPr lang="en-US" sz="1200" b="0" i="0" u="none" strike="noStrike">
                <a:solidFill>
                  <a:srgbClr val="55555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地点：北京·先正达全球种子保护创新中心</a:t>
            </a:r>
            <a:endParaRPr lang="en-US" sz="1100"/>
          </a:p>
        </p:txBody>
      </p:sp>
      <p:sp>
        <p:nvSpPr>
          <p:cNvPr id="19" name="AutoShape 19"/>
          <p:cNvSpPr/>
          <p:nvPr/>
        </p:nvSpPr>
        <p:spPr>
          <a:xfrm>
            <a:off x="762000" y="5715000"/>
            <a:ext cx="5207000" cy="1016000"/>
          </a:xfrm>
          <a:prstGeom prst="roundRect">
            <a:avLst>
              <a:gd name="adj" fmla="val 15000"/>
            </a:avLst>
          </a:prstGeom>
          <a:solidFill>
            <a:srgbClr val="FFFFFF">
              <a:alpha val="92000"/>
            </a:srgbClr>
          </a:solidFill>
          <a:ln w="25400" cap="flat" cmpd="sng">
            <a:noFill/>
            <a:prstDash val="solid"/>
            <a:round/>
          </a:ln>
          <a:effectLst>
            <a:outerShdw blurRad="152400" dist="50800" dir="27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0" name="AutoShape 20"/>
          <p:cNvSpPr/>
          <p:nvPr/>
        </p:nvSpPr>
        <p:spPr>
          <a:xfrm>
            <a:off x="762000" y="5715000"/>
            <a:ext cx="76200" cy="1016000"/>
          </a:xfrm>
          <a:prstGeom prst="roundRect">
            <a:avLst>
              <a:gd name="adj" fmla="val 200000"/>
            </a:avLst>
          </a:prstGeom>
          <a:solidFill>
            <a:srgbClr val="4CAF50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21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9500" y="5930900"/>
            <a:ext cx="457200" cy="457200"/>
          </a:xfrm>
          <a:prstGeom prst="rect">
            <a:avLst/>
          </a:prstGeom>
        </p:spPr>
      </p:pic>
      <p:sp>
        <p:nvSpPr>
          <p:cNvPr id="22" name="AutoShape 22"/>
          <p:cNvSpPr/>
          <p:nvPr/>
        </p:nvSpPr>
        <p:spPr>
          <a:xfrm>
            <a:off x="1778000" y="5842000"/>
            <a:ext cx="3937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4CAF5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服务对象</a:t>
            </a:r>
            <a:endParaRPr lang="en-US" sz="1100"/>
          </a:p>
        </p:txBody>
      </p:sp>
      <p:sp>
        <p:nvSpPr>
          <p:cNvPr id="23" name="AutoShape 23"/>
          <p:cNvSpPr/>
          <p:nvPr/>
        </p:nvSpPr>
        <p:spPr>
          <a:xfrm>
            <a:off x="1778000" y="6159500"/>
            <a:ext cx="3937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0000"/>
              </a:lnSpc>
              <a:defRPr/>
            </a:pPr>
            <a:r>
              <a:rPr lang="en-US" sz="1200" b="0" i="0" u="none" strike="noStrike">
                <a:solidFill>
                  <a:srgbClr val="55555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皖农种业全国核心经销商约50人（覆盖皖南、皖西、河南等大区）</a:t>
            </a:r>
            <a:endParaRPr lang="en-US" sz="1100"/>
          </a:p>
        </p:txBody>
      </p:sp>
      <p:pic>
        <p:nvPicPr>
          <p:cNvPr id="24" name="Picture 24"/>
          <p:cNvPicPr>
            <a:picLocks noChangeAspect="1"/>
          </p:cNvPicPr>
          <p:nvPr/>
        </p:nvPicPr>
        <p:blipFill>
          <a:blip r:embed="rId10"/>
          <a:srcRect l="14979" r="14979"/>
          <a:stretch>
            <a:fillRect/>
          </a:stretch>
        </p:blipFill>
        <p:spPr>
          <a:xfrm>
            <a:off x="6223000" y="1524000"/>
            <a:ext cx="5207000" cy="4953000"/>
          </a:xfrm>
          <a:prstGeom prst="roundRect">
            <a:avLst>
              <a:gd name="adj" fmla="val 3076"/>
            </a:avLst>
          </a:prstGeom>
          <a:noFill/>
          <a:ln w="25400" cap="flat" cmpd="sng">
            <a:noFill/>
            <a:prstDash val="solid"/>
            <a:round/>
          </a:ln>
          <a:effectLst>
            <a:outerShdw blurRad="203200" dist="76200" dir="2700000" algn="tl" rotWithShape="0">
              <a:srgbClr val="000000">
                <a:alpha val="12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4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762000" y="635000"/>
            <a:ext cx="10668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核心工作：活动全案策划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762000" y="1524000"/>
            <a:ext cx="3302000" cy="4699000"/>
          </a:xfrm>
          <a:prstGeom prst="roundRect">
            <a:avLst>
              <a:gd name="adj" fmla="val 4615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203200" dist="63500" dir="27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5" name="AutoShape 5"/>
          <p:cNvSpPr/>
          <p:nvPr/>
        </p:nvSpPr>
        <p:spPr>
          <a:xfrm>
            <a:off x="1016000" y="1778000"/>
            <a:ext cx="609600" cy="609600"/>
          </a:xfrm>
          <a:prstGeom prst="ellipse">
            <a:avLst/>
          </a:prstGeom>
          <a:solidFill>
            <a:srgbClr val="4CAF50">
              <a:alpha val="1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3000" y="1905000"/>
            <a:ext cx="355600" cy="355600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1778000" y="1879600"/>
            <a:ext cx="2032000" cy="4064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4CAF5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四合一流程设计</a:t>
            </a:r>
            <a:endParaRPr lang="en-US" sz="1100"/>
          </a:p>
        </p:txBody>
      </p:sp>
      <p:cxnSp>
        <p:nvCxnSpPr>
          <p:cNvPr id="8" name="Connector 8"/>
          <p:cNvCxnSpPr/>
          <p:nvPr/>
        </p:nvCxnSpPr>
        <p:spPr>
          <a:xfrm rot="-15626">
            <a:off x="1016014" y="2660650"/>
            <a:ext cx="2794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E6E6E6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" name="AutoShape 9"/>
          <p:cNvSpPr/>
          <p:nvPr/>
        </p:nvSpPr>
        <p:spPr>
          <a:xfrm>
            <a:off x="1016000" y="2921000"/>
            <a:ext cx="2794000" cy="762000"/>
          </a:xfrm>
          <a:prstGeom prst="roundRect">
            <a:avLst>
              <a:gd name="adj" fmla="val 10000"/>
            </a:avLst>
          </a:prstGeom>
          <a:solidFill>
            <a:srgbClr val="F9FAFB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0" name="AutoShape 10"/>
          <p:cNvSpPr/>
          <p:nvPr/>
        </p:nvSpPr>
        <p:spPr>
          <a:xfrm>
            <a:off x="1143000" y="3022600"/>
            <a:ext cx="2540000" cy="254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3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技术讲解 · 10min</a:t>
            </a:r>
            <a:endParaRPr lang="en-US" sz="1100"/>
          </a:p>
        </p:txBody>
      </p:sp>
      <p:sp>
        <p:nvSpPr>
          <p:cNvPr id="11" name="AutoShape 11"/>
          <p:cNvSpPr/>
          <p:nvPr/>
        </p:nvSpPr>
        <p:spPr>
          <a:xfrm>
            <a:off x="1143000" y="3327400"/>
            <a:ext cx="2540000" cy="254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1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制作专题PPT，快速建立专业认知</a:t>
            </a:r>
            <a:endParaRPr lang="en-US" sz="1100"/>
          </a:p>
        </p:txBody>
      </p:sp>
      <p:sp>
        <p:nvSpPr>
          <p:cNvPr id="12" name="AutoShape 12"/>
          <p:cNvSpPr/>
          <p:nvPr/>
        </p:nvSpPr>
        <p:spPr>
          <a:xfrm>
            <a:off x="1016000" y="3810000"/>
            <a:ext cx="2794000" cy="762000"/>
          </a:xfrm>
          <a:prstGeom prst="roundRect">
            <a:avLst>
              <a:gd name="adj" fmla="val 10000"/>
            </a:avLst>
          </a:prstGeom>
          <a:solidFill>
            <a:srgbClr val="F9FAFB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3" name="AutoShape 13"/>
          <p:cNvSpPr/>
          <p:nvPr/>
        </p:nvSpPr>
        <p:spPr>
          <a:xfrm>
            <a:off x="1143000" y="3911600"/>
            <a:ext cx="2540000" cy="254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3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抢答互动 · 15min</a:t>
            </a:r>
            <a:endParaRPr lang="en-US" sz="1100"/>
          </a:p>
        </p:txBody>
      </p:sp>
      <p:sp>
        <p:nvSpPr>
          <p:cNvPr id="14" name="AutoShape 14"/>
          <p:cNvSpPr/>
          <p:nvPr/>
        </p:nvSpPr>
        <p:spPr>
          <a:xfrm>
            <a:off x="1143000" y="4216400"/>
            <a:ext cx="2540000" cy="254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1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双端实时答题，大幅提升观众参与感</a:t>
            </a:r>
            <a:endParaRPr lang="en-US" sz="1100"/>
          </a:p>
        </p:txBody>
      </p:sp>
      <p:sp>
        <p:nvSpPr>
          <p:cNvPr id="15" name="AutoShape 15"/>
          <p:cNvSpPr/>
          <p:nvPr/>
        </p:nvSpPr>
        <p:spPr>
          <a:xfrm>
            <a:off x="1016000" y="4699000"/>
            <a:ext cx="2794000" cy="762000"/>
          </a:xfrm>
          <a:prstGeom prst="roundRect">
            <a:avLst>
              <a:gd name="adj" fmla="val 10000"/>
            </a:avLst>
          </a:prstGeom>
          <a:solidFill>
            <a:srgbClr val="F9FAFB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6" name="AutoShape 16"/>
          <p:cNvSpPr/>
          <p:nvPr/>
        </p:nvSpPr>
        <p:spPr>
          <a:xfrm>
            <a:off x="1143000" y="4800600"/>
            <a:ext cx="2540000" cy="254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3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实验室探秘 · 15min</a:t>
            </a:r>
            <a:endParaRPr lang="en-US" sz="1100"/>
          </a:p>
        </p:txBody>
      </p:sp>
      <p:sp>
        <p:nvSpPr>
          <p:cNvPr id="17" name="AutoShape 17"/>
          <p:cNvSpPr/>
          <p:nvPr/>
        </p:nvSpPr>
        <p:spPr>
          <a:xfrm>
            <a:off x="1143000" y="5105400"/>
            <a:ext cx="2540000" cy="254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1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实地参观核心区，直观感受硬核科技</a:t>
            </a:r>
            <a:endParaRPr lang="en-US" sz="1100"/>
          </a:p>
        </p:txBody>
      </p:sp>
      <p:sp>
        <p:nvSpPr>
          <p:cNvPr id="18" name="AutoShape 18"/>
          <p:cNvSpPr/>
          <p:nvPr/>
        </p:nvSpPr>
        <p:spPr>
          <a:xfrm>
            <a:off x="1016000" y="5588000"/>
            <a:ext cx="2794000" cy="508000"/>
          </a:xfrm>
          <a:prstGeom prst="roundRect">
            <a:avLst>
              <a:gd name="adj" fmla="val 15000"/>
            </a:avLst>
          </a:prstGeom>
          <a:solidFill>
            <a:srgbClr val="F9FAFB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9" name="AutoShape 19"/>
          <p:cNvSpPr/>
          <p:nvPr/>
        </p:nvSpPr>
        <p:spPr>
          <a:xfrm>
            <a:off x="1143000" y="5689600"/>
            <a:ext cx="2540000" cy="254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2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线上全程直播：放大品牌声量</a:t>
            </a:r>
            <a:endParaRPr lang="en-US" sz="1100"/>
          </a:p>
        </p:txBody>
      </p:sp>
      <p:sp>
        <p:nvSpPr>
          <p:cNvPr id="20" name="AutoShape 20"/>
          <p:cNvSpPr/>
          <p:nvPr/>
        </p:nvSpPr>
        <p:spPr>
          <a:xfrm>
            <a:off x="4445000" y="1524000"/>
            <a:ext cx="3302000" cy="4699000"/>
          </a:xfrm>
          <a:prstGeom prst="roundRect">
            <a:avLst>
              <a:gd name="adj" fmla="val 4615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203200" dist="63500" dir="27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1" name="AutoShape 21"/>
          <p:cNvSpPr/>
          <p:nvPr/>
        </p:nvSpPr>
        <p:spPr>
          <a:xfrm>
            <a:off x="4699000" y="1778000"/>
            <a:ext cx="609600" cy="609600"/>
          </a:xfrm>
          <a:prstGeom prst="ellipse">
            <a:avLst/>
          </a:prstGeom>
          <a:solidFill>
            <a:srgbClr val="4CAF50">
              <a:alpha val="1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22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26000" y="1905000"/>
            <a:ext cx="355600" cy="355600"/>
          </a:xfrm>
          <a:prstGeom prst="rect">
            <a:avLst/>
          </a:prstGeom>
        </p:spPr>
      </p:pic>
      <p:sp>
        <p:nvSpPr>
          <p:cNvPr id="23" name="AutoShape 23"/>
          <p:cNvSpPr/>
          <p:nvPr/>
        </p:nvSpPr>
        <p:spPr>
          <a:xfrm>
            <a:off x="5461000" y="1879600"/>
            <a:ext cx="2032000" cy="4064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4CAF5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双端互动模式</a:t>
            </a:r>
            <a:endParaRPr lang="en-US" sz="1100"/>
          </a:p>
        </p:txBody>
      </p:sp>
      <p:cxnSp>
        <p:nvCxnSpPr>
          <p:cNvPr id="24" name="Connector 24"/>
          <p:cNvCxnSpPr/>
          <p:nvPr/>
        </p:nvCxnSpPr>
        <p:spPr>
          <a:xfrm rot="-15626">
            <a:off x="4699014" y="2660650"/>
            <a:ext cx="2794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E6E6E6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" name="AutoShape 25"/>
          <p:cNvSpPr/>
          <p:nvPr/>
        </p:nvSpPr>
        <p:spPr>
          <a:xfrm>
            <a:off x="4699000" y="2921000"/>
            <a:ext cx="2794000" cy="1270000"/>
          </a:xfrm>
          <a:prstGeom prst="roundRect">
            <a:avLst>
              <a:gd name="adj" fmla="val 8000"/>
            </a:avLst>
          </a:prstGeom>
          <a:solidFill>
            <a:srgbClr val="4CAF50">
              <a:alpha val="6000"/>
            </a:srgbClr>
          </a:solidFill>
          <a:ln w="12700" cap="flat" cmpd="sng">
            <a:solidFill>
              <a:srgbClr val="4CAF50">
                <a:alpha val="3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6" name="AutoShape 26"/>
          <p:cNvSpPr/>
          <p:nvPr/>
        </p:nvSpPr>
        <p:spPr>
          <a:xfrm>
            <a:off x="4953000" y="3111500"/>
            <a:ext cx="2286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线下 + 线上</a:t>
            </a:r>
            <a:endParaRPr lang="en-US" sz="1100"/>
          </a:p>
        </p:txBody>
      </p:sp>
      <p:sp>
        <p:nvSpPr>
          <p:cNvPr id="27" name="AutoShape 27"/>
          <p:cNvSpPr/>
          <p:nvPr/>
        </p:nvSpPr>
        <p:spPr>
          <a:xfrm>
            <a:off x="4953000" y="3556000"/>
            <a:ext cx="2286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2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经销商现场抢答 ｜ 直播间同步答题</a:t>
            </a:r>
            <a:endParaRPr lang="en-US" sz="1100"/>
          </a:p>
        </p:txBody>
      </p:sp>
      <p:sp>
        <p:nvSpPr>
          <p:cNvPr id="28" name="AutoShape 28"/>
          <p:cNvSpPr/>
          <p:nvPr/>
        </p:nvSpPr>
        <p:spPr>
          <a:xfrm>
            <a:off x="4699000" y="4445000"/>
            <a:ext cx="27940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200" b="0" i="0" u="none" strike="noStrike">
                <a:solidFill>
                  <a:srgbClr val="55555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打破空间壁垒，有效连接现场与云端观众。</a:t>
            </a:r>
            <a:endParaRPr lang="en-US" sz="1100"/>
          </a:p>
          <a:p>
            <a:pPr indent="0" algn="l">
              <a:lnSpc>
                <a:spcPct val="125000"/>
              </a:lnSpc>
            </a:pPr>
            <a:r>
              <a:rPr lang="en-US" sz="1200" b="0" i="0" u="none" strike="noStrike">
                <a:solidFill>
                  <a:srgbClr val="55555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显著提升了直播留存率与整体互动活跃度。</a:t>
            </a:r>
            <a:endParaRPr lang="en-US" sz="1200" b="0" i="0" u="none" strike="noStrike">
              <a:solidFill>
                <a:srgbClr val="555555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29" name="AutoShape 29"/>
          <p:cNvSpPr/>
          <p:nvPr/>
        </p:nvSpPr>
        <p:spPr>
          <a:xfrm>
            <a:off x="8128000" y="1524000"/>
            <a:ext cx="3302000" cy="4699000"/>
          </a:xfrm>
          <a:prstGeom prst="roundRect">
            <a:avLst>
              <a:gd name="adj" fmla="val 4615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203200" dist="63500" dir="27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0" name="AutoShape 30"/>
          <p:cNvSpPr/>
          <p:nvPr/>
        </p:nvSpPr>
        <p:spPr>
          <a:xfrm>
            <a:off x="8382000" y="1778000"/>
            <a:ext cx="609600" cy="609600"/>
          </a:xfrm>
          <a:prstGeom prst="ellipse">
            <a:avLst/>
          </a:prstGeom>
          <a:solidFill>
            <a:srgbClr val="4CAF50">
              <a:alpha val="1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31" name="Picture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509000" y="1905000"/>
            <a:ext cx="355600" cy="355600"/>
          </a:xfrm>
          <a:prstGeom prst="rect">
            <a:avLst/>
          </a:prstGeom>
        </p:spPr>
      </p:pic>
      <p:sp>
        <p:nvSpPr>
          <p:cNvPr id="32" name="AutoShape 32"/>
          <p:cNvSpPr/>
          <p:nvPr/>
        </p:nvSpPr>
        <p:spPr>
          <a:xfrm>
            <a:off x="9144000" y="1879600"/>
            <a:ext cx="2032000" cy="4064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4CAF5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精细化落地执行</a:t>
            </a:r>
            <a:endParaRPr lang="en-US" sz="1100"/>
          </a:p>
        </p:txBody>
      </p:sp>
      <p:cxnSp>
        <p:nvCxnSpPr>
          <p:cNvPr id="33" name="Connector 33"/>
          <p:cNvCxnSpPr/>
          <p:nvPr/>
        </p:nvCxnSpPr>
        <p:spPr>
          <a:xfrm rot="-15626">
            <a:off x="8382014" y="2660650"/>
            <a:ext cx="2794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E6E6E6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4" name="AutoShape 34"/>
          <p:cNvSpPr/>
          <p:nvPr/>
        </p:nvSpPr>
        <p:spPr>
          <a:xfrm>
            <a:off x="8382000" y="2921000"/>
            <a:ext cx="2794000" cy="635000"/>
          </a:xfrm>
          <a:prstGeom prst="roundRect">
            <a:avLst>
              <a:gd name="adj" fmla="val 12000"/>
            </a:avLst>
          </a:prstGeom>
          <a:solidFill>
            <a:srgbClr val="F9FAFB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35" name="Picture 3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509000" y="3060700"/>
            <a:ext cx="254000" cy="254000"/>
          </a:xfrm>
          <a:prstGeom prst="rect">
            <a:avLst/>
          </a:prstGeom>
        </p:spPr>
      </p:pic>
      <p:sp>
        <p:nvSpPr>
          <p:cNvPr id="36" name="AutoShape 36"/>
          <p:cNvSpPr/>
          <p:nvPr/>
        </p:nvSpPr>
        <p:spPr>
          <a:xfrm>
            <a:off x="8890000" y="2984500"/>
            <a:ext cx="2159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2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客户分组</a:t>
            </a:r>
            <a:r>
              <a:rPr lang="en-US" sz="11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50位经销商合理分组，保障体验</a:t>
            </a:r>
            <a:endParaRPr lang="en-US" sz="1100"/>
          </a:p>
        </p:txBody>
      </p:sp>
      <p:sp>
        <p:nvSpPr>
          <p:cNvPr id="37" name="AutoShape 37"/>
          <p:cNvSpPr/>
          <p:nvPr/>
        </p:nvSpPr>
        <p:spPr>
          <a:xfrm>
            <a:off x="8382000" y="3683000"/>
            <a:ext cx="2794000" cy="635000"/>
          </a:xfrm>
          <a:prstGeom prst="roundRect">
            <a:avLst>
              <a:gd name="adj" fmla="val 12000"/>
            </a:avLst>
          </a:prstGeom>
          <a:solidFill>
            <a:srgbClr val="F9FAFB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38" name="Picture 3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509000" y="3822700"/>
            <a:ext cx="254000" cy="254000"/>
          </a:xfrm>
          <a:prstGeom prst="rect">
            <a:avLst/>
          </a:prstGeom>
        </p:spPr>
      </p:pic>
      <p:sp>
        <p:nvSpPr>
          <p:cNvPr id="39" name="AutoShape 39"/>
          <p:cNvSpPr/>
          <p:nvPr/>
        </p:nvSpPr>
        <p:spPr>
          <a:xfrm>
            <a:off x="8890000" y="3746500"/>
            <a:ext cx="2159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2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动线规划</a:t>
            </a:r>
            <a:r>
              <a:rPr lang="en-US" sz="11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设计最优参观路线，流程更流畅</a:t>
            </a:r>
            <a:endParaRPr lang="en-US" sz="1100"/>
          </a:p>
        </p:txBody>
      </p:sp>
      <p:sp>
        <p:nvSpPr>
          <p:cNvPr id="40" name="AutoShape 40"/>
          <p:cNvSpPr/>
          <p:nvPr/>
        </p:nvSpPr>
        <p:spPr>
          <a:xfrm>
            <a:off x="8382000" y="4445000"/>
            <a:ext cx="2794000" cy="635000"/>
          </a:xfrm>
          <a:prstGeom prst="roundRect">
            <a:avLst>
              <a:gd name="adj" fmla="val 12000"/>
            </a:avLst>
          </a:prstGeom>
          <a:solidFill>
            <a:srgbClr val="F9FAFB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41" name="Picture 4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509000" y="4584700"/>
            <a:ext cx="254000" cy="254000"/>
          </a:xfrm>
          <a:prstGeom prst="rect">
            <a:avLst/>
          </a:prstGeom>
        </p:spPr>
      </p:pic>
      <p:sp>
        <p:nvSpPr>
          <p:cNvPr id="42" name="AutoShape 42"/>
          <p:cNvSpPr/>
          <p:nvPr/>
        </p:nvSpPr>
        <p:spPr>
          <a:xfrm>
            <a:off x="8890000" y="4508500"/>
            <a:ext cx="2159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2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人员分工</a:t>
            </a:r>
            <a:r>
              <a:rPr lang="en-US" sz="11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明确主持/直播/接待等各岗位职责</a:t>
            </a:r>
            <a:endParaRPr lang="en-US" sz="1100"/>
          </a:p>
        </p:txBody>
      </p:sp>
      <p:sp>
        <p:nvSpPr>
          <p:cNvPr id="43" name="AutoShape 43"/>
          <p:cNvSpPr/>
          <p:nvPr/>
        </p:nvSpPr>
        <p:spPr>
          <a:xfrm>
            <a:off x="8382000" y="5207000"/>
            <a:ext cx="2794000" cy="635000"/>
          </a:xfrm>
          <a:prstGeom prst="roundRect">
            <a:avLst>
              <a:gd name="adj" fmla="val 12000"/>
            </a:avLst>
          </a:prstGeom>
          <a:solidFill>
            <a:srgbClr val="F9FAFB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44" name="Picture 4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509000" y="5346700"/>
            <a:ext cx="254000" cy="254000"/>
          </a:xfrm>
          <a:prstGeom prst="rect">
            <a:avLst/>
          </a:prstGeom>
        </p:spPr>
      </p:pic>
      <p:sp>
        <p:nvSpPr>
          <p:cNvPr id="45" name="AutoShape 45"/>
          <p:cNvSpPr/>
          <p:nvPr/>
        </p:nvSpPr>
        <p:spPr>
          <a:xfrm>
            <a:off x="8890000" y="5270500"/>
            <a:ext cx="2159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2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时间排期</a:t>
            </a:r>
            <a:r>
              <a:rPr lang="en-US" sz="11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制定详细时间表，环节无缝衔接</a:t>
            </a:r>
            <a:endParaRPr lang="en-US" sz="11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4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762000" y="635000"/>
            <a:ext cx="10668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核心工作：直播体系搭建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762000" y="1651000"/>
            <a:ext cx="3302000" cy="4318000"/>
          </a:xfrm>
          <a:prstGeom prst="roundRect">
            <a:avLst>
              <a:gd name="adj" fmla="val 4615"/>
            </a:avLst>
          </a:prstGeom>
          <a:solidFill>
            <a:srgbClr val="FFFFFF">
              <a:alpha val="95000"/>
            </a:srgbClr>
          </a:solidFill>
          <a:ln w="25400" cap="flat" cmpd="sng">
            <a:noFill/>
            <a:prstDash val="solid"/>
            <a:round/>
          </a:ln>
          <a:effectLst>
            <a:outerShdw blurRad="190500" dist="50800" dir="54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5" name="AutoShape 5"/>
          <p:cNvSpPr/>
          <p:nvPr/>
        </p:nvSpPr>
        <p:spPr>
          <a:xfrm>
            <a:off x="1016000" y="1905000"/>
            <a:ext cx="609600" cy="609600"/>
          </a:xfrm>
          <a:prstGeom prst="ellipse">
            <a:avLst/>
          </a:prstGeom>
          <a:solidFill>
            <a:srgbClr val="4CAF50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8400" y="2057400"/>
            <a:ext cx="304800" cy="304800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1778000" y="1905000"/>
            <a:ext cx="2032000" cy="6096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全套话术撰写</a:t>
            </a:r>
            <a:endParaRPr lang="en-US" sz="1100"/>
          </a:p>
        </p:txBody>
      </p:sp>
      <p:cxnSp>
        <p:nvCxnSpPr>
          <p:cNvPr id="8" name="Connector 8"/>
          <p:cNvCxnSpPr/>
          <p:nvPr/>
        </p:nvCxnSpPr>
        <p:spPr>
          <a:xfrm rot="-15626">
            <a:off x="1016014" y="2660650"/>
            <a:ext cx="2794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E6E6E6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" name="AutoShape 9"/>
          <p:cNvSpPr/>
          <p:nvPr/>
        </p:nvSpPr>
        <p:spPr>
          <a:xfrm>
            <a:off x="1016000" y="2921000"/>
            <a:ext cx="2794000" cy="228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t" anchorCtr="0"/>
          <a:lstStyle/>
          <a:p>
            <a:pPr indent="0" algn="l">
              <a:lnSpc>
                <a:spcPct val="133000"/>
              </a:lnSpc>
              <a:defRPr/>
            </a:pPr>
            <a:r>
              <a:rPr lang="en-US" sz="1200" b="1" i="0" u="none" strike="noStrike">
                <a:solidFill>
                  <a:srgbClr val="55555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◆ 开场预热：</a:t>
            </a:r>
            <a:r>
              <a:rPr lang="en-US" sz="12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快速吸睛，介绍活动背景</a:t>
            </a:r>
            <a:endParaRPr lang="en-US" sz="1100"/>
          </a:p>
          <a:p>
            <a:pPr indent="0" algn="l">
              <a:lnSpc>
                <a:spcPct val="133000"/>
              </a:lnSpc>
            </a:pPr>
            <a:r>
              <a:rPr lang="en-US" sz="1200" b="1" i="0" u="none" strike="noStrike">
                <a:solidFill>
                  <a:srgbClr val="55555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◆ 品牌介绍：</a:t>
            </a:r>
            <a:r>
              <a:rPr lang="en-US" sz="12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皖农 x 先正达 强强联合背书</a:t>
            </a:r>
            <a:endParaRPr lang="en-US" sz="1200" b="0" i="0" u="none" strike="noStrike">
              <a:solidFill>
                <a:srgbClr val="666666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  <a:p>
            <a:pPr indent="0" algn="l">
              <a:lnSpc>
                <a:spcPct val="133000"/>
              </a:lnSpc>
            </a:pPr>
            <a:r>
              <a:rPr lang="en-US" sz="1200" b="1" i="0" u="none" strike="noStrike">
                <a:solidFill>
                  <a:srgbClr val="55555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◆ 深度讲解：</a:t>
            </a:r>
            <a:r>
              <a:rPr lang="en-US" sz="12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解析三大高端系列核心卖点</a:t>
            </a:r>
            <a:endParaRPr lang="en-US" sz="1200" b="0" i="0" u="none" strike="noStrike">
              <a:solidFill>
                <a:srgbClr val="666666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  <a:p>
            <a:pPr indent="0" algn="l">
              <a:lnSpc>
                <a:spcPct val="133000"/>
              </a:lnSpc>
            </a:pPr>
            <a:r>
              <a:rPr lang="en-US" sz="1200" b="1" i="0" u="none" strike="noStrike">
                <a:solidFill>
                  <a:srgbClr val="55555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◆ 互动收尾：</a:t>
            </a:r>
            <a:r>
              <a:rPr lang="en-US" sz="12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问答抽奖，引导持续关注</a:t>
            </a:r>
            <a:endParaRPr lang="en-US" sz="1200" b="0" i="0" u="none" strike="noStrike">
              <a:solidFill>
                <a:srgbClr val="666666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10" name="AutoShape 10"/>
          <p:cNvSpPr/>
          <p:nvPr/>
        </p:nvSpPr>
        <p:spPr>
          <a:xfrm>
            <a:off x="4445000" y="1651000"/>
            <a:ext cx="3302000" cy="4318000"/>
          </a:xfrm>
          <a:prstGeom prst="roundRect">
            <a:avLst>
              <a:gd name="adj" fmla="val 4615"/>
            </a:avLst>
          </a:prstGeom>
          <a:solidFill>
            <a:srgbClr val="FFFFFF">
              <a:alpha val="95000"/>
            </a:srgbClr>
          </a:solidFill>
          <a:ln w="25400" cap="flat" cmpd="sng">
            <a:noFill/>
            <a:prstDash val="solid"/>
            <a:round/>
          </a:ln>
          <a:effectLst>
            <a:outerShdw blurRad="190500" dist="50800" dir="54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1" name="AutoShape 11"/>
          <p:cNvSpPr/>
          <p:nvPr/>
        </p:nvSpPr>
        <p:spPr>
          <a:xfrm>
            <a:off x="4699000" y="1905000"/>
            <a:ext cx="609600" cy="609600"/>
          </a:xfrm>
          <a:prstGeom prst="ellipse">
            <a:avLst/>
          </a:prstGeom>
          <a:solidFill>
            <a:srgbClr val="4CAF50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51400" y="2057400"/>
            <a:ext cx="304800" cy="304800"/>
          </a:xfrm>
          <a:prstGeom prst="rect">
            <a:avLst/>
          </a:prstGeom>
        </p:spPr>
      </p:pic>
      <p:sp>
        <p:nvSpPr>
          <p:cNvPr id="13" name="AutoShape 13"/>
          <p:cNvSpPr/>
          <p:nvPr/>
        </p:nvSpPr>
        <p:spPr>
          <a:xfrm>
            <a:off x="5461000" y="1905000"/>
            <a:ext cx="2032000" cy="6096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打造核心传播点</a:t>
            </a:r>
            <a:endParaRPr lang="en-US" sz="1100"/>
          </a:p>
        </p:txBody>
      </p:sp>
      <p:cxnSp>
        <p:nvCxnSpPr>
          <p:cNvPr id="14" name="Connector 14"/>
          <p:cNvCxnSpPr/>
          <p:nvPr/>
        </p:nvCxnSpPr>
        <p:spPr>
          <a:xfrm rot="-15626">
            <a:off x="4699014" y="2660650"/>
            <a:ext cx="2794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E6E6E6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" name="AutoShape 15"/>
          <p:cNvSpPr/>
          <p:nvPr/>
        </p:nvSpPr>
        <p:spPr>
          <a:xfrm>
            <a:off x="4699000" y="2921000"/>
            <a:ext cx="2794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t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2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全程紧扣品牌核心价值，强化科技与品质的双重认知，提升用户信任感。</a:t>
            </a:r>
            <a:endParaRPr lang="en-US" sz="1100"/>
          </a:p>
        </p:txBody>
      </p:sp>
      <p:sp>
        <p:nvSpPr>
          <p:cNvPr id="16" name="AutoShape 16"/>
          <p:cNvSpPr/>
          <p:nvPr/>
        </p:nvSpPr>
        <p:spPr>
          <a:xfrm>
            <a:off x="4699000" y="3937000"/>
            <a:ext cx="2794000" cy="1016000"/>
          </a:xfrm>
          <a:prstGeom prst="roundRect">
            <a:avLst>
              <a:gd name="adj" fmla="val 10000"/>
            </a:avLst>
          </a:prstGeom>
          <a:solidFill>
            <a:srgbClr val="4CAF50">
              <a:alpha val="1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7" name="AutoShape 17"/>
          <p:cNvSpPr/>
          <p:nvPr/>
        </p:nvSpPr>
        <p:spPr>
          <a:xfrm>
            <a:off x="4826000" y="4064000"/>
            <a:ext cx="2540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08000"/>
              </a:lnSpc>
              <a:defRPr/>
            </a:pPr>
            <a:r>
              <a:rPr lang="en-US" sz="1300" b="1" i="0" u="none" strike="noStrike">
                <a:solidFill>
                  <a:srgbClr val="4CAF5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“先正达顶尖科技</a:t>
            </a:r>
            <a:br>
              <a:rPr lang="en-US" sz="1300" b="1" i="0" u="none" strike="noStrike">
                <a:solidFill>
                  <a:srgbClr val="4CAF5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</a:br>
            <a:r>
              <a:rPr lang="en-US" sz="1300" b="1" i="0" u="none" strike="noStrike">
                <a:solidFill>
                  <a:srgbClr val="4CAF5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+ 皖农高端品牌”</a:t>
            </a:r>
            <a:endParaRPr lang="en-US" sz="1100"/>
          </a:p>
        </p:txBody>
      </p:sp>
      <p:sp>
        <p:nvSpPr>
          <p:cNvPr id="18" name="AutoShape 18"/>
          <p:cNvSpPr/>
          <p:nvPr/>
        </p:nvSpPr>
        <p:spPr>
          <a:xfrm>
            <a:off x="8128000" y="1651000"/>
            <a:ext cx="3302000" cy="4318000"/>
          </a:xfrm>
          <a:prstGeom prst="roundRect">
            <a:avLst>
              <a:gd name="adj" fmla="val 4615"/>
            </a:avLst>
          </a:prstGeom>
          <a:solidFill>
            <a:srgbClr val="FFFFFF">
              <a:alpha val="95000"/>
            </a:srgbClr>
          </a:solidFill>
          <a:ln w="25400" cap="flat" cmpd="sng">
            <a:noFill/>
            <a:prstDash val="solid"/>
            <a:round/>
          </a:ln>
          <a:effectLst>
            <a:outerShdw blurRad="190500" dist="50800" dir="54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9" name="AutoShape 19"/>
          <p:cNvSpPr/>
          <p:nvPr/>
        </p:nvSpPr>
        <p:spPr>
          <a:xfrm>
            <a:off x="8382000" y="1905000"/>
            <a:ext cx="609600" cy="609600"/>
          </a:xfrm>
          <a:prstGeom prst="ellipse">
            <a:avLst/>
          </a:prstGeom>
          <a:solidFill>
            <a:srgbClr val="4CAF50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20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534400" y="2057400"/>
            <a:ext cx="304800" cy="304800"/>
          </a:xfrm>
          <a:prstGeom prst="rect">
            <a:avLst/>
          </a:prstGeom>
        </p:spPr>
      </p:pic>
      <p:sp>
        <p:nvSpPr>
          <p:cNvPr id="21" name="AutoShape 21"/>
          <p:cNvSpPr/>
          <p:nvPr/>
        </p:nvSpPr>
        <p:spPr>
          <a:xfrm>
            <a:off x="9144000" y="1905000"/>
            <a:ext cx="2032000" cy="6096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设计引流闭环</a:t>
            </a:r>
            <a:endParaRPr lang="en-US" sz="1100"/>
          </a:p>
        </p:txBody>
      </p:sp>
      <p:cxnSp>
        <p:nvCxnSpPr>
          <p:cNvPr id="22" name="Connector 22"/>
          <p:cNvCxnSpPr/>
          <p:nvPr/>
        </p:nvCxnSpPr>
        <p:spPr>
          <a:xfrm rot="-15626">
            <a:off x="8382014" y="2660650"/>
            <a:ext cx="2794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E6E6E6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" name="AutoShape 23"/>
          <p:cNvSpPr/>
          <p:nvPr/>
        </p:nvSpPr>
        <p:spPr>
          <a:xfrm>
            <a:off x="8382000" y="2921000"/>
            <a:ext cx="27940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t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2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通过直播间引导“关注+点赞+转发”的三连动作，形成完整的线上传播链路。</a:t>
            </a:r>
            <a:endParaRPr lang="en-US" sz="1100"/>
          </a:p>
        </p:txBody>
      </p:sp>
      <p:sp>
        <p:nvSpPr>
          <p:cNvPr id="24" name="AutoShape 24"/>
          <p:cNvSpPr/>
          <p:nvPr/>
        </p:nvSpPr>
        <p:spPr>
          <a:xfrm>
            <a:off x="8382000" y="4191000"/>
            <a:ext cx="2794000" cy="889000"/>
          </a:xfrm>
          <a:prstGeom prst="roundRect">
            <a:avLst>
              <a:gd name="adj" fmla="val 11428"/>
            </a:avLst>
          </a:prstGeom>
          <a:solidFill>
            <a:srgbClr val="4CAF50">
              <a:alpha val="1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5" name="AutoShape 25"/>
          <p:cNvSpPr/>
          <p:nvPr/>
        </p:nvSpPr>
        <p:spPr>
          <a:xfrm>
            <a:off x="8509000" y="4318000"/>
            <a:ext cx="2540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00000"/>
              </a:lnSpc>
              <a:defRPr/>
            </a:pPr>
            <a:r>
              <a:rPr lang="en-US" sz="1200" b="0" i="0" u="none" strike="noStrike">
                <a:solidFill>
                  <a:srgbClr val="55555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激励诱饵：</a:t>
            </a:r>
            <a:r>
              <a:rPr lang="en-US" sz="1300" b="1" i="0" u="none" strike="noStrike">
                <a:solidFill>
                  <a:srgbClr val="4CAF5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先正达定制专属奖品</a:t>
            </a:r>
            <a:endParaRPr lang="en-US" sz="11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3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762000" y="635000"/>
            <a:ext cx="10668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核心工作：品种与技术包装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762000" y="1397000"/>
            <a:ext cx="5588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t" anchorCtr="0"/>
          <a:lstStyle/>
          <a:p>
            <a:pPr indent="0" algn="l">
              <a:lnSpc>
                <a:spcPct val="117000"/>
              </a:lnSpc>
              <a:defRPr/>
            </a:pPr>
            <a:r>
              <a:rPr lang="en-US" sz="1200" b="0" i="0" u="none" strike="noStrike">
                <a:solidFill>
                  <a:srgbClr val="55555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将晦涩的专业农业技术，“翻译”为经销商能讲、农户能懂的推广语言，直击市场痛点，有效解决了渠道端“卖货难、说服难”的核心问题。</a:t>
            </a:r>
            <a:endParaRPr lang="en-US" sz="1100"/>
          </a:p>
        </p:txBody>
      </p:sp>
      <p:sp>
        <p:nvSpPr>
          <p:cNvPr id="5" name="AutoShape 5"/>
          <p:cNvSpPr/>
          <p:nvPr/>
        </p:nvSpPr>
        <p:spPr>
          <a:xfrm>
            <a:off x="762000" y="2286000"/>
            <a:ext cx="5588000" cy="1079500"/>
          </a:xfrm>
          <a:prstGeom prst="roundRect">
            <a:avLst>
              <a:gd name="adj" fmla="val 11764"/>
            </a:avLst>
          </a:prstGeom>
          <a:solidFill>
            <a:srgbClr val="FFFFFF">
              <a:alpha val="95000"/>
            </a:srgbClr>
          </a:solidFill>
          <a:ln w="25400" cap="flat" cmpd="sng">
            <a:noFill/>
            <a:prstDash val="solid"/>
            <a:round/>
          </a:ln>
          <a:effectLst>
            <a:outerShdw blurRad="127000" dist="50800" dir="27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6" name="AutoShape 6"/>
          <p:cNvSpPr/>
          <p:nvPr/>
        </p:nvSpPr>
        <p:spPr>
          <a:xfrm>
            <a:off x="762000" y="2286000"/>
            <a:ext cx="76200" cy="1079500"/>
          </a:xfrm>
          <a:prstGeom prst="roundRect">
            <a:avLst>
              <a:gd name="adj" fmla="val 166666"/>
            </a:avLst>
          </a:prstGeom>
          <a:solidFill>
            <a:srgbClr val="4CAF50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7" name="AutoShape 7"/>
          <p:cNvSpPr/>
          <p:nvPr/>
        </p:nvSpPr>
        <p:spPr>
          <a:xfrm>
            <a:off x="1079500" y="2413000"/>
            <a:ext cx="5080000" cy="825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皖农思百恩</a:t>
            </a:r>
            <a:r>
              <a:rPr lang="en-US" sz="1200" b="0" i="0" u="none" strike="noStrike">
                <a:solidFill>
                  <a:srgbClr val="75757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| 核心卖点提炼</a:t>
            </a:r>
            <a:endParaRPr lang="en-US" sz="1100"/>
          </a:p>
          <a:p>
            <a:pPr indent="0" algn="l">
              <a:lnSpc>
                <a:spcPct val="125000"/>
              </a:lnSpc>
            </a:pPr>
            <a:r>
              <a:rPr lang="en-US" sz="1200" b="0" i="0" u="none" strike="noStrike">
                <a:solidFill>
                  <a:srgbClr val="55555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主打“三更”优势：抗性更强、投入更少、产量更高，用数据化结果打动农户。</a:t>
            </a:r>
            <a:endParaRPr lang="en-US" sz="1200" b="0" i="0" u="none" strike="noStrike">
              <a:solidFill>
                <a:srgbClr val="555555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8" name="AutoShape 8"/>
          <p:cNvSpPr/>
          <p:nvPr/>
        </p:nvSpPr>
        <p:spPr>
          <a:xfrm>
            <a:off x="762000" y="3556000"/>
            <a:ext cx="5588000" cy="1079500"/>
          </a:xfrm>
          <a:prstGeom prst="roundRect">
            <a:avLst>
              <a:gd name="adj" fmla="val 11764"/>
            </a:avLst>
          </a:prstGeom>
          <a:solidFill>
            <a:srgbClr val="FFFFFF">
              <a:alpha val="95000"/>
            </a:srgbClr>
          </a:solidFill>
          <a:ln w="25400" cap="flat" cmpd="sng">
            <a:noFill/>
            <a:prstDash val="solid"/>
            <a:round/>
          </a:ln>
          <a:effectLst>
            <a:outerShdw blurRad="127000" dist="50800" dir="27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9" name="AutoShape 9"/>
          <p:cNvSpPr/>
          <p:nvPr/>
        </p:nvSpPr>
        <p:spPr>
          <a:xfrm>
            <a:off x="762000" y="3556000"/>
            <a:ext cx="76200" cy="1079500"/>
          </a:xfrm>
          <a:prstGeom prst="roundRect">
            <a:avLst>
              <a:gd name="adj" fmla="val 166666"/>
            </a:avLst>
          </a:prstGeom>
          <a:solidFill>
            <a:srgbClr val="4CAF50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0" name="AutoShape 10"/>
          <p:cNvSpPr/>
          <p:nvPr/>
        </p:nvSpPr>
        <p:spPr>
          <a:xfrm>
            <a:off x="1079500" y="3683000"/>
            <a:ext cx="5080000" cy="825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皖农潜力盾</a:t>
            </a:r>
            <a:r>
              <a:rPr lang="en-US" sz="1200" b="0" i="0" u="none" strike="noStrike">
                <a:solidFill>
                  <a:srgbClr val="75757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| 技术概念重塑</a:t>
            </a:r>
            <a:endParaRPr lang="en-US" sz="1100"/>
          </a:p>
          <a:p>
            <a:pPr indent="0" algn="l">
              <a:lnSpc>
                <a:spcPct val="125000"/>
              </a:lnSpc>
            </a:pPr>
            <a:r>
              <a:rPr lang="en-US" sz="1200" b="0" i="0" u="none" strike="noStrike">
                <a:solidFill>
                  <a:srgbClr val="55555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“科技为盾，五谷丰登”，将复杂的种子保护技术具象为农户可感知的“防护盾牌”。</a:t>
            </a:r>
            <a:endParaRPr lang="en-US" sz="1200" b="0" i="0" u="none" strike="noStrike">
              <a:solidFill>
                <a:srgbClr val="555555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11" name="AutoShape 11"/>
          <p:cNvSpPr/>
          <p:nvPr/>
        </p:nvSpPr>
        <p:spPr>
          <a:xfrm>
            <a:off x="762000" y="4826000"/>
            <a:ext cx="5588000" cy="1079500"/>
          </a:xfrm>
          <a:prstGeom prst="roundRect">
            <a:avLst>
              <a:gd name="adj" fmla="val 11764"/>
            </a:avLst>
          </a:prstGeom>
          <a:solidFill>
            <a:srgbClr val="FFFFFF">
              <a:alpha val="95000"/>
            </a:srgbClr>
          </a:solidFill>
          <a:ln w="25400" cap="flat" cmpd="sng">
            <a:noFill/>
            <a:prstDash val="solid"/>
            <a:round/>
          </a:ln>
          <a:effectLst>
            <a:outerShdw blurRad="127000" dist="50800" dir="27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2" name="AutoShape 12"/>
          <p:cNvSpPr/>
          <p:nvPr/>
        </p:nvSpPr>
        <p:spPr>
          <a:xfrm>
            <a:off x="762000" y="4826000"/>
            <a:ext cx="76200" cy="1079500"/>
          </a:xfrm>
          <a:prstGeom prst="roundRect">
            <a:avLst>
              <a:gd name="adj" fmla="val 166666"/>
            </a:avLst>
          </a:prstGeom>
          <a:solidFill>
            <a:srgbClr val="4CAF50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3" name="AutoShape 13"/>
          <p:cNvSpPr/>
          <p:nvPr/>
        </p:nvSpPr>
        <p:spPr>
          <a:xfrm>
            <a:off x="1079500" y="4953000"/>
            <a:ext cx="5080000" cy="825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先裕达</a:t>
            </a:r>
            <a:r>
              <a:rPr lang="en-US" sz="1200" b="0" i="0" u="none" strike="noStrike">
                <a:solidFill>
                  <a:srgbClr val="75757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| 方案价值主张</a:t>
            </a:r>
            <a:endParaRPr lang="en-US" sz="1100"/>
          </a:p>
          <a:p>
            <a:pPr indent="0" algn="l">
              <a:lnSpc>
                <a:spcPct val="125000"/>
              </a:lnSpc>
            </a:pPr>
            <a:r>
              <a:rPr lang="en-US" sz="1200" b="0" i="0" u="none" strike="noStrike">
                <a:solidFill>
                  <a:srgbClr val="55555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“多、快、好、省”，高度概括种植方案的综合效益，朗朗上口，易于渠道传播。</a:t>
            </a:r>
            <a:endParaRPr lang="en-US" sz="1200" b="0" i="0" u="none" strike="noStrike">
              <a:solidFill>
                <a:srgbClr val="555555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2"/>
          <a:srcRect t="1377" b="1377"/>
          <a:stretch>
            <a:fillRect/>
          </a:stretch>
        </p:blipFill>
        <p:spPr>
          <a:xfrm>
            <a:off x="6604000" y="2286000"/>
            <a:ext cx="4826000" cy="2921000"/>
          </a:xfrm>
          <a:prstGeom prst="roundRect">
            <a:avLst>
              <a:gd name="adj" fmla="val 5217"/>
            </a:avLst>
          </a:prstGeom>
          <a:noFill/>
          <a:ln w="25400" cap="flat" cmpd="sng">
            <a:noFill/>
            <a:prstDash val="solid"/>
            <a:round/>
          </a:ln>
          <a:effectLst>
            <a:outerShdw blurRad="203200" dist="76200" dir="2700000" algn="tl" rotWithShape="0">
              <a:srgbClr val="000000">
                <a:alpha val="15000"/>
              </a:srgbClr>
            </a:outerShdw>
          </a:effectLst>
        </p:spPr>
      </p:pic>
      <p:sp>
        <p:nvSpPr>
          <p:cNvPr id="15" name="AutoShape 15"/>
          <p:cNvSpPr/>
          <p:nvPr/>
        </p:nvSpPr>
        <p:spPr>
          <a:xfrm>
            <a:off x="6604000" y="5397500"/>
            <a:ext cx="4826000" cy="1079500"/>
          </a:xfrm>
          <a:prstGeom prst="roundRect">
            <a:avLst>
              <a:gd name="adj" fmla="val 11764"/>
            </a:avLst>
          </a:prstGeom>
          <a:solidFill>
            <a:srgbClr val="FFFFFF">
              <a:alpha val="95000"/>
            </a:srgbClr>
          </a:solidFill>
          <a:ln w="25400" cap="flat" cmpd="sng">
            <a:noFill/>
            <a:prstDash val="solid"/>
            <a:round/>
          </a:ln>
          <a:effectLst>
            <a:outerShdw blurRad="127000" dist="38100" dir="27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6" name="AutoShape 16"/>
          <p:cNvSpPr/>
          <p:nvPr/>
        </p:nvSpPr>
        <p:spPr>
          <a:xfrm>
            <a:off x="6858000" y="5524500"/>
            <a:ext cx="4318000" cy="825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1" i="0" u="none" strike="noStrike">
                <a:solidFill>
                  <a:srgbClr val="4CAF5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🎯 最终目标：赋能渠道“会推广”</a:t>
            </a:r>
            <a:endParaRPr lang="en-US" sz="1100"/>
          </a:p>
          <a:p>
            <a:pPr indent="0" algn="l">
              <a:lnSpc>
                <a:spcPct val="125000"/>
              </a:lnSpc>
            </a:pPr>
            <a:r>
              <a:rPr lang="en-US" sz="11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将硬核科技转化为市场语言，让经销商在田间地头能自信、清晰地向农户介绍产品，实现从“技术”到“销量”的闭环。</a:t>
            </a:r>
            <a:endParaRPr lang="en-US" sz="1100" b="0" i="0" u="none" strike="noStrike">
              <a:solidFill>
                <a:srgbClr val="666666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4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762000" y="635000"/>
            <a:ext cx="7620000" cy="571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核心工作：互动与主持执行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762000" y="1651000"/>
            <a:ext cx="3302000" cy="4572000"/>
          </a:xfrm>
          <a:prstGeom prst="roundRect">
            <a:avLst>
              <a:gd name="adj" fmla="val 6153"/>
            </a:avLst>
          </a:prstGeom>
          <a:solidFill>
            <a:srgbClr val="FFFFFF">
              <a:alpha val="95000"/>
            </a:srgbClr>
          </a:solidFill>
          <a:ln w="25400" cap="flat" cmpd="sng">
            <a:noFill/>
            <a:prstDash val="solid"/>
            <a:round/>
          </a:ln>
          <a:effectLst>
            <a:outerShdw blurRad="203200" dist="76200" dir="54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5" name="AutoShape 5"/>
          <p:cNvSpPr/>
          <p:nvPr/>
        </p:nvSpPr>
        <p:spPr>
          <a:xfrm>
            <a:off x="1016000" y="1968500"/>
            <a:ext cx="762000" cy="762000"/>
          </a:xfrm>
          <a:prstGeom prst="ellipse">
            <a:avLst/>
          </a:prstGeom>
          <a:solidFill>
            <a:srgbClr val="4CAF50">
              <a:alpha val="1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93800" y="2146300"/>
            <a:ext cx="406400" cy="406400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2032000" y="2133600"/>
            <a:ext cx="1778000" cy="4572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4CAF5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互动题库编写</a:t>
            </a:r>
            <a:endParaRPr lang="en-US" sz="1100"/>
          </a:p>
        </p:txBody>
      </p:sp>
      <p:cxnSp>
        <p:nvCxnSpPr>
          <p:cNvPr id="8" name="Connector 8"/>
          <p:cNvCxnSpPr/>
          <p:nvPr/>
        </p:nvCxnSpPr>
        <p:spPr>
          <a:xfrm rot="-15626">
            <a:off x="1016014" y="2978150"/>
            <a:ext cx="2794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E6E6E6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" name="AutoShape 9"/>
          <p:cNvSpPr/>
          <p:nvPr/>
        </p:nvSpPr>
        <p:spPr>
          <a:xfrm>
            <a:off x="1016000" y="3238500"/>
            <a:ext cx="2794000" cy="165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200" b="0" i="0" u="none" strike="noStrike">
                <a:solidFill>
                  <a:srgbClr val="55555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独立编制</a:t>
            </a:r>
            <a:r>
              <a:rPr lang="en-US" sz="1200" b="1" i="0" u="none" strike="noStrike">
                <a:solidFill>
                  <a:srgbClr val="4CAF5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市场部+先正达双维度</a:t>
            </a:r>
            <a:r>
              <a:rPr lang="en-US" sz="1200" b="0" i="0" u="none" strike="noStrike">
                <a:solidFill>
                  <a:srgbClr val="55555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抢答题库，总计</a:t>
            </a:r>
            <a:r>
              <a:rPr lang="en-US" sz="1200" b="1" i="0" u="none" strike="noStrike">
                <a:solidFill>
                  <a:srgbClr val="55555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20+</a:t>
            </a:r>
            <a:r>
              <a:rPr lang="en-US" sz="1200" b="0" i="0" u="none" strike="noStrike">
                <a:solidFill>
                  <a:srgbClr val="55555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道题。</a:t>
            </a:r>
            <a:endParaRPr lang="en-US" sz="1100"/>
          </a:p>
          <a:p>
            <a:pPr indent="0" algn="l">
              <a:lnSpc>
                <a:spcPct val="125000"/>
              </a:lnSpc>
            </a:pPr>
            <a:r>
              <a:rPr lang="en-US" sz="1200" b="0" i="0" u="none" strike="noStrike">
                <a:solidFill>
                  <a:srgbClr val="55555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内容全面覆盖品牌口号、核心品种信息、技术优势及企业综合实力，有效强化了经销商对品牌的记忆点。</a:t>
            </a:r>
            <a:endParaRPr lang="en-US" sz="1200" b="0" i="0" u="none" strike="noStrike">
              <a:solidFill>
                <a:srgbClr val="555555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10" name="AutoShape 10"/>
          <p:cNvSpPr/>
          <p:nvPr/>
        </p:nvSpPr>
        <p:spPr>
          <a:xfrm>
            <a:off x="4445000" y="1651000"/>
            <a:ext cx="3302000" cy="4572000"/>
          </a:xfrm>
          <a:prstGeom prst="roundRect">
            <a:avLst>
              <a:gd name="adj" fmla="val 6153"/>
            </a:avLst>
          </a:prstGeom>
          <a:solidFill>
            <a:srgbClr val="FFFFFF">
              <a:alpha val="95000"/>
            </a:srgbClr>
          </a:solidFill>
          <a:ln w="25400" cap="flat" cmpd="sng">
            <a:noFill/>
            <a:prstDash val="solid"/>
            <a:round/>
          </a:ln>
          <a:effectLst>
            <a:outerShdw blurRad="203200" dist="76200" dir="54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1" name="AutoShape 11"/>
          <p:cNvSpPr/>
          <p:nvPr/>
        </p:nvSpPr>
        <p:spPr>
          <a:xfrm>
            <a:off x="4699000" y="1968500"/>
            <a:ext cx="762000" cy="762000"/>
          </a:xfrm>
          <a:prstGeom prst="ellipse">
            <a:avLst/>
          </a:prstGeom>
          <a:solidFill>
            <a:srgbClr val="4CAF50">
              <a:alpha val="1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76800" y="2146300"/>
            <a:ext cx="406400" cy="406400"/>
          </a:xfrm>
          <a:prstGeom prst="rect">
            <a:avLst/>
          </a:prstGeom>
        </p:spPr>
      </p:pic>
      <p:sp>
        <p:nvSpPr>
          <p:cNvPr id="13" name="AutoShape 13"/>
          <p:cNvSpPr/>
          <p:nvPr/>
        </p:nvSpPr>
        <p:spPr>
          <a:xfrm>
            <a:off x="5715000" y="2133600"/>
            <a:ext cx="1778000" cy="4572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4CAF5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现场主持执行</a:t>
            </a:r>
            <a:endParaRPr lang="en-US" sz="1100"/>
          </a:p>
        </p:txBody>
      </p:sp>
      <p:cxnSp>
        <p:nvCxnSpPr>
          <p:cNvPr id="14" name="Connector 14"/>
          <p:cNvCxnSpPr/>
          <p:nvPr/>
        </p:nvCxnSpPr>
        <p:spPr>
          <a:xfrm rot="-15626">
            <a:off x="4699014" y="2978150"/>
            <a:ext cx="2794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E6E6E6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" name="AutoShape 15"/>
          <p:cNvSpPr/>
          <p:nvPr/>
        </p:nvSpPr>
        <p:spPr>
          <a:xfrm>
            <a:off x="4699000" y="3238500"/>
            <a:ext cx="2794000" cy="177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200" b="0" i="0" u="none" strike="noStrike">
                <a:solidFill>
                  <a:srgbClr val="55555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亲自担任抢答环节的现场主持人，把控全场节奏。</a:t>
            </a:r>
            <a:endParaRPr lang="en-US" sz="1100"/>
          </a:p>
          <a:p>
            <a:pPr indent="0" algn="l">
              <a:lnSpc>
                <a:spcPct val="125000"/>
              </a:lnSpc>
            </a:pPr>
            <a:r>
              <a:rPr lang="en-US" sz="1200" b="0" i="0" u="none" strike="noStrike">
                <a:solidFill>
                  <a:srgbClr val="55555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通过热情互动调动现场气氛，并有序进行礼品发放，确保了互动环节的流畅衔接与热烈氛围，让参与者沉浸其中。</a:t>
            </a:r>
            <a:endParaRPr lang="en-US" sz="1200" b="0" i="0" u="none" strike="noStrike">
              <a:solidFill>
                <a:srgbClr val="555555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16" name="AutoShape 16"/>
          <p:cNvSpPr/>
          <p:nvPr/>
        </p:nvSpPr>
        <p:spPr>
          <a:xfrm>
            <a:off x="8128000" y="1651000"/>
            <a:ext cx="3302000" cy="4572000"/>
          </a:xfrm>
          <a:prstGeom prst="roundRect">
            <a:avLst>
              <a:gd name="adj" fmla="val 6153"/>
            </a:avLst>
          </a:prstGeom>
          <a:solidFill>
            <a:srgbClr val="FFFFFF">
              <a:alpha val="95000"/>
            </a:srgbClr>
          </a:solidFill>
          <a:ln w="25400" cap="flat" cmpd="sng">
            <a:noFill/>
            <a:prstDash val="solid"/>
            <a:round/>
          </a:ln>
          <a:effectLst>
            <a:outerShdw blurRad="203200" dist="76200" dir="54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7" name="AutoShape 17"/>
          <p:cNvSpPr/>
          <p:nvPr/>
        </p:nvSpPr>
        <p:spPr>
          <a:xfrm>
            <a:off x="8382000" y="1968500"/>
            <a:ext cx="762000" cy="762000"/>
          </a:xfrm>
          <a:prstGeom prst="ellipse">
            <a:avLst/>
          </a:prstGeom>
          <a:solidFill>
            <a:srgbClr val="4CAF50">
              <a:alpha val="1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559800" y="2146300"/>
            <a:ext cx="406400" cy="406400"/>
          </a:xfrm>
          <a:prstGeom prst="rect">
            <a:avLst/>
          </a:prstGeom>
        </p:spPr>
      </p:pic>
      <p:sp>
        <p:nvSpPr>
          <p:cNvPr id="19" name="AutoShape 19"/>
          <p:cNvSpPr/>
          <p:nvPr/>
        </p:nvSpPr>
        <p:spPr>
          <a:xfrm>
            <a:off x="9398000" y="2133600"/>
            <a:ext cx="1778000" cy="4572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4CAF5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统筹与落地保障</a:t>
            </a:r>
            <a:endParaRPr lang="en-US" sz="1100"/>
          </a:p>
        </p:txBody>
      </p:sp>
      <p:cxnSp>
        <p:nvCxnSpPr>
          <p:cNvPr id="20" name="Connector 20"/>
          <p:cNvCxnSpPr/>
          <p:nvPr/>
        </p:nvCxnSpPr>
        <p:spPr>
          <a:xfrm rot="-15626">
            <a:off x="8382014" y="2978150"/>
            <a:ext cx="2794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E6E6E6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" name="AutoShape 21"/>
          <p:cNvSpPr/>
          <p:nvPr/>
        </p:nvSpPr>
        <p:spPr>
          <a:xfrm>
            <a:off x="8382000" y="3238500"/>
            <a:ext cx="2794000" cy="825500"/>
          </a:xfrm>
          <a:prstGeom prst="roundRect">
            <a:avLst>
              <a:gd name="adj" fmla="val 12307"/>
            </a:avLst>
          </a:prstGeom>
          <a:solidFill>
            <a:srgbClr val="F7F9F8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22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509000" y="3429000"/>
            <a:ext cx="304800" cy="304800"/>
          </a:xfrm>
          <a:prstGeom prst="rect">
            <a:avLst/>
          </a:prstGeom>
        </p:spPr>
      </p:pic>
      <p:sp>
        <p:nvSpPr>
          <p:cNvPr id="23" name="AutoShape 23"/>
          <p:cNvSpPr/>
          <p:nvPr/>
        </p:nvSpPr>
        <p:spPr>
          <a:xfrm>
            <a:off x="8953500" y="3340100"/>
            <a:ext cx="2159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2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信息管理与分组</a:t>
            </a:r>
            <a:endParaRPr lang="en-US" sz="1100"/>
          </a:p>
          <a:p>
            <a:pPr indent="0" algn="l">
              <a:lnSpc>
                <a:spcPct val="125000"/>
              </a:lnSpc>
            </a:pPr>
            <a:r>
              <a:rPr lang="en-US" sz="1100" b="0" i="0" u="none" strike="noStrike">
                <a:solidFill>
                  <a:srgbClr val="646464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整理核对40位经销商+9位工作人员名单，完成科学分组。</a:t>
            </a:r>
            <a:endParaRPr lang="en-US" sz="1100" b="0" i="0" u="none" strike="noStrike">
              <a:solidFill>
                <a:srgbClr val="646464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24" name="AutoShape 24"/>
          <p:cNvSpPr/>
          <p:nvPr/>
        </p:nvSpPr>
        <p:spPr>
          <a:xfrm>
            <a:off x="8382000" y="4191000"/>
            <a:ext cx="2794000" cy="825500"/>
          </a:xfrm>
          <a:prstGeom prst="roundRect">
            <a:avLst>
              <a:gd name="adj" fmla="val 12307"/>
            </a:avLst>
          </a:prstGeom>
          <a:solidFill>
            <a:srgbClr val="F7F9F8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25" name="Picture 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509000" y="4381500"/>
            <a:ext cx="304800" cy="304800"/>
          </a:xfrm>
          <a:prstGeom prst="rect">
            <a:avLst/>
          </a:prstGeom>
        </p:spPr>
      </p:pic>
      <p:sp>
        <p:nvSpPr>
          <p:cNvPr id="26" name="AutoShape 26"/>
          <p:cNvSpPr/>
          <p:nvPr/>
        </p:nvSpPr>
        <p:spPr>
          <a:xfrm>
            <a:off x="8953500" y="4292600"/>
            <a:ext cx="2159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2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物资筹备与管理</a:t>
            </a:r>
            <a:endParaRPr lang="en-US" sz="1100"/>
          </a:p>
          <a:p>
            <a:pPr indent="0" algn="l">
              <a:lnSpc>
                <a:spcPct val="125000"/>
              </a:lnSpc>
            </a:pPr>
            <a:r>
              <a:rPr lang="en-US" sz="1100" b="0" i="0" u="none" strike="noStrike">
                <a:solidFill>
                  <a:srgbClr val="646464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统筹直播设备、互动礼品及全套宣传物料的准备与分发。</a:t>
            </a:r>
            <a:endParaRPr lang="en-US" sz="1100" b="0" i="0" u="none" strike="noStrike">
              <a:solidFill>
                <a:srgbClr val="646464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27" name="AutoShape 27"/>
          <p:cNvSpPr/>
          <p:nvPr/>
        </p:nvSpPr>
        <p:spPr>
          <a:xfrm>
            <a:off x="8382000" y="5143500"/>
            <a:ext cx="2794000" cy="825500"/>
          </a:xfrm>
          <a:prstGeom prst="roundRect">
            <a:avLst>
              <a:gd name="adj" fmla="val 12307"/>
            </a:avLst>
          </a:prstGeom>
          <a:solidFill>
            <a:srgbClr val="F7F9F8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28" name="Picture 2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509000" y="5334000"/>
            <a:ext cx="304800" cy="304800"/>
          </a:xfrm>
          <a:prstGeom prst="rect">
            <a:avLst/>
          </a:prstGeom>
        </p:spPr>
      </p:pic>
      <p:sp>
        <p:nvSpPr>
          <p:cNvPr id="29" name="AutoShape 29"/>
          <p:cNvSpPr/>
          <p:nvPr/>
        </p:nvSpPr>
        <p:spPr>
          <a:xfrm>
            <a:off x="8953500" y="5245100"/>
            <a:ext cx="2159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2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全流程现场控场</a:t>
            </a:r>
            <a:endParaRPr lang="en-US" sz="1100"/>
          </a:p>
          <a:p>
            <a:pPr indent="0" algn="l">
              <a:lnSpc>
                <a:spcPct val="125000"/>
              </a:lnSpc>
            </a:pPr>
            <a:r>
              <a:rPr lang="en-US" sz="1100" b="0" i="0" u="none" strike="noStrike">
                <a:solidFill>
                  <a:srgbClr val="646464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提前彩排，灵活应对突发状况，保障首次线上直播零失误。</a:t>
            </a:r>
            <a:endParaRPr lang="en-US" sz="1100" b="0" i="0" u="none" strike="noStrike">
              <a:solidFill>
                <a:srgbClr val="646464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4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762000" y="635000"/>
            <a:ext cx="10668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活动亮点：顶级科技背书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762000" y="1524000"/>
            <a:ext cx="4318000" cy="4699000"/>
          </a:xfrm>
          <a:prstGeom prst="roundRect">
            <a:avLst>
              <a:gd name="adj" fmla="val 4705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254000" dist="50800" dir="2700000" algn="tl" rotWithShape="0">
              <a:srgbClr val="000000">
                <a:alpha val="12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 l="19607" r="19607"/>
          <a:stretch>
            <a:fillRect/>
          </a:stretch>
        </p:blipFill>
        <p:spPr>
          <a:xfrm>
            <a:off x="952500" y="1714500"/>
            <a:ext cx="3937000" cy="4318000"/>
          </a:xfrm>
          <a:prstGeom prst="roundRect">
            <a:avLst>
              <a:gd name="adj" fmla="val 3870"/>
            </a:avLst>
          </a:prstGeom>
          <a:noFill/>
          <a:ln w="25400" cap="flat" cmpd="sng">
            <a:noFill/>
            <a:prstDash val="solid"/>
            <a:round/>
          </a:ln>
        </p:spPr>
      </p:pic>
      <p:sp>
        <p:nvSpPr>
          <p:cNvPr id="6" name="AutoShape 6"/>
          <p:cNvSpPr/>
          <p:nvPr/>
        </p:nvSpPr>
        <p:spPr>
          <a:xfrm>
            <a:off x="5334000" y="1524000"/>
            <a:ext cx="6096000" cy="1397000"/>
          </a:xfrm>
          <a:prstGeom prst="roundRect">
            <a:avLst>
              <a:gd name="adj" fmla="val 10909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90500" dist="25400" dir="2700000" algn="tl" rotWithShape="0">
              <a:srgbClr val="000000">
                <a:alpha val="6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7" name="AutoShape 7"/>
          <p:cNvSpPr/>
          <p:nvPr/>
        </p:nvSpPr>
        <p:spPr>
          <a:xfrm>
            <a:off x="5588000" y="1714500"/>
            <a:ext cx="889000" cy="889000"/>
          </a:xfrm>
          <a:prstGeom prst="ellipse">
            <a:avLst/>
          </a:prstGeom>
          <a:solidFill>
            <a:srgbClr val="E8F5E9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42000" y="1968500"/>
            <a:ext cx="381000" cy="381000"/>
          </a:xfrm>
          <a:prstGeom prst="rect">
            <a:avLst/>
          </a:prstGeom>
        </p:spPr>
      </p:pic>
      <p:sp>
        <p:nvSpPr>
          <p:cNvPr id="9" name="AutoShape 9"/>
          <p:cNvSpPr/>
          <p:nvPr/>
        </p:nvSpPr>
        <p:spPr>
          <a:xfrm>
            <a:off x="6731000" y="1714500"/>
            <a:ext cx="4445000" cy="3302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稀缺性拉满：首次线上直播</a:t>
            </a:r>
            <a:endParaRPr lang="en-US" sz="1100"/>
          </a:p>
        </p:txBody>
      </p:sp>
      <p:sp>
        <p:nvSpPr>
          <p:cNvPr id="10" name="AutoShape 10"/>
          <p:cNvSpPr/>
          <p:nvPr/>
        </p:nvSpPr>
        <p:spPr>
          <a:xfrm>
            <a:off x="6731000" y="2133600"/>
            <a:ext cx="4445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t" anchorCtr="0"/>
          <a:lstStyle/>
          <a:p>
            <a:pPr indent="0" algn="l">
              <a:lnSpc>
                <a:spcPct val="108000"/>
              </a:lnSpc>
              <a:defRPr/>
            </a:pPr>
            <a:r>
              <a:rPr lang="en-US" sz="1200" b="0" i="0" u="none" strike="noStrike">
                <a:solidFill>
                  <a:srgbClr val="55555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实现先正达种子保护创新中心实验室</a:t>
            </a:r>
            <a:r>
              <a:rPr lang="en-US" sz="1200" b="1" i="0" u="none" strike="noStrike">
                <a:solidFill>
                  <a:srgbClr val="4CAF5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首次对外线上直播</a:t>
            </a:r>
            <a:r>
              <a:rPr lang="en-US" sz="1200" b="0" i="0" u="none" strike="noStrike">
                <a:solidFill>
                  <a:srgbClr val="55555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。独家特权彰显品牌实力，让经销商与观众直观感受品牌分量。</a:t>
            </a:r>
            <a:endParaRPr lang="en-US" sz="1100"/>
          </a:p>
        </p:txBody>
      </p:sp>
      <p:sp>
        <p:nvSpPr>
          <p:cNvPr id="11" name="AutoShape 11"/>
          <p:cNvSpPr/>
          <p:nvPr/>
        </p:nvSpPr>
        <p:spPr>
          <a:xfrm>
            <a:off x="5334000" y="3175000"/>
            <a:ext cx="6096000" cy="1397000"/>
          </a:xfrm>
          <a:prstGeom prst="roundRect">
            <a:avLst>
              <a:gd name="adj" fmla="val 10909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90500" dist="25400" dir="2700000" algn="tl" rotWithShape="0">
              <a:srgbClr val="000000">
                <a:alpha val="6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2" name="AutoShape 12"/>
          <p:cNvSpPr/>
          <p:nvPr/>
        </p:nvSpPr>
        <p:spPr>
          <a:xfrm>
            <a:off x="5588000" y="3365500"/>
            <a:ext cx="889000" cy="889000"/>
          </a:xfrm>
          <a:prstGeom prst="ellipse">
            <a:avLst/>
          </a:prstGeom>
          <a:solidFill>
            <a:srgbClr val="E8F5E9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42000" y="3619500"/>
            <a:ext cx="381000" cy="381000"/>
          </a:xfrm>
          <a:prstGeom prst="rect">
            <a:avLst/>
          </a:prstGeom>
        </p:spPr>
      </p:pic>
      <p:sp>
        <p:nvSpPr>
          <p:cNvPr id="14" name="AutoShape 14"/>
          <p:cNvSpPr/>
          <p:nvPr/>
        </p:nvSpPr>
        <p:spPr>
          <a:xfrm>
            <a:off x="6731000" y="3365500"/>
            <a:ext cx="4445000" cy="3302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科技直观化：眼见为实</a:t>
            </a:r>
            <a:endParaRPr lang="en-US" sz="1100"/>
          </a:p>
        </p:txBody>
      </p:sp>
      <p:sp>
        <p:nvSpPr>
          <p:cNvPr id="15" name="AutoShape 15"/>
          <p:cNvSpPr/>
          <p:nvPr/>
        </p:nvSpPr>
        <p:spPr>
          <a:xfrm>
            <a:off x="6731000" y="3784600"/>
            <a:ext cx="4445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t" anchorCtr="0"/>
          <a:lstStyle/>
          <a:p>
            <a:pPr indent="0" algn="l">
              <a:lnSpc>
                <a:spcPct val="108000"/>
              </a:lnSpc>
              <a:defRPr/>
            </a:pPr>
            <a:r>
              <a:rPr lang="en-US" sz="1200" b="0" i="0" u="none" strike="noStrike">
                <a:solidFill>
                  <a:srgbClr val="55555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通过实地直播镜头，直观展示世界领先的种子保护技术。从“听概念”到</a:t>
            </a:r>
            <a:r>
              <a:rPr lang="en-US" sz="1200" b="1" i="0" u="none" strike="noStrike">
                <a:solidFill>
                  <a:srgbClr val="4CAF5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亲眼见证</a:t>
            </a:r>
            <a:r>
              <a:rPr lang="en-US" sz="1200" b="0" i="0" u="none" strike="noStrike">
                <a:solidFill>
                  <a:srgbClr val="55555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，建立强大的推广信心。</a:t>
            </a:r>
            <a:endParaRPr lang="en-US" sz="1100"/>
          </a:p>
        </p:txBody>
      </p:sp>
      <p:sp>
        <p:nvSpPr>
          <p:cNvPr id="16" name="AutoShape 16"/>
          <p:cNvSpPr/>
          <p:nvPr/>
        </p:nvSpPr>
        <p:spPr>
          <a:xfrm>
            <a:off x="5334000" y="4826000"/>
            <a:ext cx="6096000" cy="1397000"/>
          </a:xfrm>
          <a:prstGeom prst="roundRect">
            <a:avLst>
              <a:gd name="adj" fmla="val 10909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90500" dist="25400" dir="2700000" algn="tl" rotWithShape="0">
              <a:srgbClr val="000000">
                <a:alpha val="6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7" name="AutoShape 17"/>
          <p:cNvSpPr/>
          <p:nvPr/>
        </p:nvSpPr>
        <p:spPr>
          <a:xfrm>
            <a:off x="5588000" y="5016500"/>
            <a:ext cx="889000" cy="889000"/>
          </a:xfrm>
          <a:prstGeom prst="ellipse">
            <a:avLst/>
          </a:prstGeom>
          <a:solidFill>
            <a:srgbClr val="E8F5E9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842000" y="5270500"/>
            <a:ext cx="381000" cy="381000"/>
          </a:xfrm>
          <a:prstGeom prst="rect">
            <a:avLst/>
          </a:prstGeom>
        </p:spPr>
      </p:pic>
      <p:sp>
        <p:nvSpPr>
          <p:cNvPr id="19" name="AutoShape 19"/>
          <p:cNvSpPr/>
          <p:nvPr/>
        </p:nvSpPr>
        <p:spPr>
          <a:xfrm>
            <a:off x="6731000" y="5016500"/>
            <a:ext cx="4445000" cy="3302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信任建立：从“听说”到“相信”</a:t>
            </a:r>
            <a:endParaRPr lang="en-US" sz="1100"/>
          </a:p>
        </p:txBody>
      </p:sp>
      <p:sp>
        <p:nvSpPr>
          <p:cNvPr id="20" name="AutoShape 20"/>
          <p:cNvSpPr/>
          <p:nvPr/>
        </p:nvSpPr>
        <p:spPr>
          <a:xfrm>
            <a:off x="6731000" y="5435600"/>
            <a:ext cx="4445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t" anchorCtr="0"/>
          <a:lstStyle/>
          <a:p>
            <a:pPr indent="0" algn="l">
              <a:lnSpc>
                <a:spcPct val="108000"/>
              </a:lnSpc>
              <a:defRPr/>
            </a:pPr>
            <a:r>
              <a:rPr lang="en-US" sz="1200" b="0" i="0" u="none" strike="noStrike">
                <a:solidFill>
                  <a:srgbClr val="55555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成功将先正达的品牌信誉，转化为经销商对皖农高端品种的</a:t>
            </a:r>
            <a:r>
              <a:rPr lang="en-US" sz="1200" b="1" i="0" u="none" strike="noStrike">
                <a:solidFill>
                  <a:srgbClr val="4CAF5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深度信任</a:t>
            </a:r>
            <a:r>
              <a:rPr lang="en-US" sz="1200" b="0" i="0" u="none" strike="noStrike">
                <a:solidFill>
                  <a:srgbClr val="55555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，彻底解决“说服难”的市场痛点。</a:t>
            </a:r>
            <a:endParaRPr lang="en-US" sz="11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4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762000" y="635000"/>
            <a:ext cx="7620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活动亮点：线上线下双线联动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762000" y="1651000"/>
            <a:ext cx="3302000" cy="4318000"/>
          </a:xfrm>
          <a:prstGeom prst="roundRect">
            <a:avLst>
              <a:gd name="adj" fmla="val 4615"/>
            </a:avLst>
          </a:prstGeom>
          <a:solidFill>
            <a:srgbClr val="FFFFFF">
              <a:alpha val="95000"/>
            </a:srgbClr>
          </a:solidFill>
          <a:ln w="25400" cap="flat" cmpd="sng">
            <a:noFill/>
            <a:prstDash val="solid"/>
            <a:round/>
          </a:ln>
          <a:effectLst>
            <a:outerShdw blurRad="203200" dist="50800" dir="27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5" name="AutoShape 5"/>
          <p:cNvSpPr/>
          <p:nvPr/>
        </p:nvSpPr>
        <p:spPr>
          <a:xfrm>
            <a:off x="1905000" y="2032000"/>
            <a:ext cx="1016000" cy="1016000"/>
          </a:xfrm>
          <a:prstGeom prst="ellipse">
            <a:avLst/>
          </a:prstGeom>
          <a:solidFill>
            <a:srgbClr val="4CAF50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59000" y="2286000"/>
            <a:ext cx="508000" cy="508000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889000" y="3302000"/>
            <a:ext cx="3048000" cy="444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4CAF5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互动效果突出</a:t>
            </a:r>
            <a:endParaRPr lang="en-US" sz="1100"/>
          </a:p>
        </p:txBody>
      </p:sp>
      <p:sp>
        <p:nvSpPr>
          <p:cNvPr id="8" name="AutoShape 8"/>
          <p:cNvSpPr/>
          <p:nvPr/>
        </p:nvSpPr>
        <p:spPr>
          <a:xfrm>
            <a:off x="1016000" y="3937000"/>
            <a:ext cx="2794000" cy="1270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just">
              <a:lnSpc>
                <a:spcPct val="125000"/>
              </a:lnSpc>
              <a:defRPr/>
            </a:pPr>
            <a:r>
              <a:rPr lang="en-US" sz="1200" b="0" i="0" u="none" strike="noStrike">
                <a:solidFill>
                  <a:srgbClr val="55555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线上线下同步抢答，配合丰厚的先正达定制奖品，极大地激发了经销商的参与热情，现场气氛热烈。</a:t>
            </a:r>
            <a:endParaRPr lang="en-US" sz="1100"/>
          </a:p>
        </p:txBody>
      </p:sp>
      <p:sp>
        <p:nvSpPr>
          <p:cNvPr id="9" name="AutoShape 9"/>
          <p:cNvSpPr/>
          <p:nvPr/>
        </p:nvSpPr>
        <p:spPr>
          <a:xfrm>
            <a:off x="4445000" y="1651000"/>
            <a:ext cx="3302000" cy="4318000"/>
          </a:xfrm>
          <a:prstGeom prst="roundRect">
            <a:avLst>
              <a:gd name="adj" fmla="val 4615"/>
            </a:avLst>
          </a:prstGeom>
          <a:solidFill>
            <a:srgbClr val="FFFFFF">
              <a:alpha val="95000"/>
            </a:srgbClr>
          </a:solidFill>
          <a:ln w="25400" cap="flat" cmpd="sng">
            <a:noFill/>
            <a:prstDash val="solid"/>
            <a:round/>
          </a:ln>
          <a:effectLst>
            <a:outerShdw blurRad="203200" dist="50800" dir="27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0" name="AutoShape 10"/>
          <p:cNvSpPr/>
          <p:nvPr/>
        </p:nvSpPr>
        <p:spPr>
          <a:xfrm>
            <a:off x="5588000" y="2032000"/>
            <a:ext cx="1016000" cy="1016000"/>
          </a:xfrm>
          <a:prstGeom prst="ellipse">
            <a:avLst/>
          </a:prstGeom>
          <a:solidFill>
            <a:srgbClr val="4CAF50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42000" y="2286000"/>
            <a:ext cx="508000" cy="508000"/>
          </a:xfrm>
          <a:prstGeom prst="rect">
            <a:avLst/>
          </a:prstGeom>
        </p:spPr>
      </p:pic>
      <p:sp>
        <p:nvSpPr>
          <p:cNvPr id="12" name="AutoShape 12"/>
          <p:cNvSpPr/>
          <p:nvPr/>
        </p:nvSpPr>
        <p:spPr>
          <a:xfrm>
            <a:off x="4572000" y="3302000"/>
            <a:ext cx="3048000" cy="444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4CAF5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品牌声量放大</a:t>
            </a:r>
            <a:endParaRPr lang="en-US" sz="1100"/>
          </a:p>
        </p:txBody>
      </p:sp>
      <p:sp>
        <p:nvSpPr>
          <p:cNvPr id="13" name="AutoShape 13"/>
          <p:cNvSpPr/>
          <p:nvPr/>
        </p:nvSpPr>
        <p:spPr>
          <a:xfrm>
            <a:off x="4699000" y="3937000"/>
            <a:ext cx="2794000" cy="1397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just">
              <a:lnSpc>
                <a:spcPct val="125000"/>
              </a:lnSpc>
              <a:defRPr/>
            </a:pPr>
            <a:r>
              <a:rPr lang="en-US" sz="1200" b="0" i="0" u="none" strike="noStrike">
                <a:solidFill>
                  <a:srgbClr val="55555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直播覆盖了全国范围内的种植户与渠道商，突破了线下活动的地域限制，有效强化了“皖农+先正达”的高端合作认知。</a:t>
            </a:r>
            <a:endParaRPr lang="en-US" sz="1100"/>
          </a:p>
        </p:txBody>
      </p:sp>
      <p:sp>
        <p:nvSpPr>
          <p:cNvPr id="14" name="AutoShape 14"/>
          <p:cNvSpPr/>
          <p:nvPr/>
        </p:nvSpPr>
        <p:spPr>
          <a:xfrm>
            <a:off x="8128000" y="1651000"/>
            <a:ext cx="3302000" cy="4318000"/>
          </a:xfrm>
          <a:prstGeom prst="roundRect">
            <a:avLst>
              <a:gd name="adj" fmla="val 4615"/>
            </a:avLst>
          </a:prstGeom>
          <a:solidFill>
            <a:srgbClr val="FFFFFF">
              <a:alpha val="95000"/>
            </a:srgbClr>
          </a:solidFill>
          <a:ln w="25400" cap="flat" cmpd="sng">
            <a:noFill/>
            <a:prstDash val="solid"/>
            <a:round/>
          </a:ln>
          <a:effectLst>
            <a:outerShdw blurRad="203200" dist="50800" dir="27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5" name="AutoShape 15"/>
          <p:cNvSpPr/>
          <p:nvPr/>
        </p:nvSpPr>
        <p:spPr>
          <a:xfrm>
            <a:off x="9271000" y="2032000"/>
            <a:ext cx="1016000" cy="1016000"/>
          </a:xfrm>
          <a:prstGeom prst="ellipse">
            <a:avLst/>
          </a:prstGeom>
          <a:solidFill>
            <a:srgbClr val="4CAF50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525000" y="2286000"/>
            <a:ext cx="508000" cy="508000"/>
          </a:xfrm>
          <a:prstGeom prst="rect">
            <a:avLst/>
          </a:prstGeom>
        </p:spPr>
      </p:pic>
      <p:sp>
        <p:nvSpPr>
          <p:cNvPr id="17" name="AutoShape 17"/>
          <p:cNvSpPr/>
          <p:nvPr/>
        </p:nvSpPr>
        <p:spPr>
          <a:xfrm>
            <a:off x="8255000" y="3302000"/>
            <a:ext cx="3048000" cy="444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4CAF5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品效合一</a:t>
            </a:r>
            <a:endParaRPr lang="en-US" sz="1100"/>
          </a:p>
        </p:txBody>
      </p:sp>
      <p:sp>
        <p:nvSpPr>
          <p:cNvPr id="18" name="AutoShape 18"/>
          <p:cNvSpPr/>
          <p:nvPr/>
        </p:nvSpPr>
        <p:spPr>
          <a:xfrm>
            <a:off x="8382000" y="3937000"/>
            <a:ext cx="2794000" cy="1524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just">
              <a:lnSpc>
                <a:spcPct val="125000"/>
              </a:lnSpc>
              <a:defRPr/>
            </a:pPr>
            <a:r>
              <a:rPr lang="en-US" sz="1200" b="0" i="0" u="none" strike="noStrike">
                <a:solidFill>
                  <a:srgbClr val="55555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线下活动赋能核心经销商，解决他们</a:t>
            </a:r>
            <a:r>
              <a:rPr lang="en-US" sz="1200" b="1" i="0" u="none" strike="noStrike">
                <a:solidFill>
                  <a:srgbClr val="4CAF5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卖货难、说服难、复购难</a:t>
            </a:r>
            <a:r>
              <a:rPr lang="en-US" sz="1200" b="0" i="0" u="none" strike="noStrike">
                <a:solidFill>
                  <a:srgbClr val="55555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的实际问题；线上直播则实现了品牌曝光和潜客引流，真正做到了品效合一。</a:t>
            </a:r>
            <a:endParaRPr lang="en-US" sz="11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4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762000" y="635000"/>
            <a:ext cx="10668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现场风采：团队集结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762000" y="1524000"/>
            <a:ext cx="5080000" cy="4572000"/>
          </a:xfrm>
          <a:prstGeom prst="roundRect">
            <a:avLst>
              <a:gd name="adj" fmla="val 4444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254000" dist="63500" dir="5400000" algn="tl" rotWithShape="0">
              <a:srgbClr val="000000">
                <a:alpha val="10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 l="18359" r="18359"/>
          <a:stretch>
            <a:fillRect/>
          </a:stretch>
        </p:blipFill>
        <p:spPr>
          <a:xfrm>
            <a:off x="1016000" y="1778000"/>
            <a:ext cx="4572000" cy="4064000"/>
          </a:xfrm>
          <a:prstGeom prst="roundRect">
            <a:avLst>
              <a:gd name="adj" fmla="val 3750"/>
            </a:avLst>
          </a:prstGeom>
          <a:noFill/>
          <a:ln w="25400" cap="flat" cmpd="sng">
            <a:noFill/>
            <a:prstDash val="solid"/>
            <a:round/>
          </a:ln>
        </p:spPr>
      </p:pic>
      <p:sp>
        <p:nvSpPr>
          <p:cNvPr id="6" name="AutoShape 6"/>
          <p:cNvSpPr/>
          <p:nvPr/>
        </p:nvSpPr>
        <p:spPr>
          <a:xfrm>
            <a:off x="6096000" y="1524000"/>
            <a:ext cx="5080000" cy="2159000"/>
          </a:xfrm>
          <a:prstGeom prst="roundRect">
            <a:avLst>
              <a:gd name="adj" fmla="val 9411"/>
            </a:avLst>
          </a:prstGeom>
          <a:solidFill>
            <a:srgbClr val="FFFFFF">
              <a:alpha val="90000"/>
            </a:srgbClr>
          </a:solidFill>
          <a:ln w="25400" cap="flat" cmpd="sng">
            <a:noFill/>
            <a:prstDash val="solid"/>
            <a:round/>
          </a:ln>
          <a:effectLst>
            <a:outerShdw blurRad="190500" dist="50800" dir="54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7" name="AutoShape 7"/>
          <p:cNvSpPr/>
          <p:nvPr/>
        </p:nvSpPr>
        <p:spPr>
          <a:xfrm>
            <a:off x="6350000" y="1778000"/>
            <a:ext cx="508000" cy="508000"/>
          </a:xfrm>
          <a:prstGeom prst="roundRect">
            <a:avLst>
              <a:gd name="adj" fmla="val 30000"/>
            </a:avLst>
          </a:prstGeom>
          <a:solidFill>
            <a:srgbClr val="4CAF50">
              <a:alpha val="1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51600" y="1879600"/>
            <a:ext cx="304800" cy="304800"/>
          </a:xfrm>
          <a:prstGeom prst="rect">
            <a:avLst/>
          </a:prstGeom>
        </p:spPr>
      </p:pic>
      <p:sp>
        <p:nvSpPr>
          <p:cNvPr id="9" name="AutoShape 9"/>
          <p:cNvSpPr/>
          <p:nvPr/>
        </p:nvSpPr>
        <p:spPr>
          <a:xfrm>
            <a:off x="7112000" y="1803400"/>
            <a:ext cx="3810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4CAF5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全国集结 · 开启科技之旅</a:t>
            </a:r>
            <a:endParaRPr lang="en-US" sz="1100"/>
          </a:p>
        </p:txBody>
      </p:sp>
      <p:sp>
        <p:nvSpPr>
          <p:cNvPr id="10" name="AutoShape 10"/>
          <p:cNvSpPr/>
          <p:nvPr/>
        </p:nvSpPr>
        <p:spPr>
          <a:xfrm>
            <a:off x="6350000" y="2413000"/>
            <a:ext cx="45720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200" b="0" i="0" u="none" strike="noStrike">
                <a:solidFill>
                  <a:srgbClr val="55555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活动当天，来自全国各地的核心经销商齐聚北京先正达创新中心。这不仅是一次简单的相聚，更是一次深度交流与学习的契机，共同开启了这场充满希望的科技农业探索之旅。</a:t>
            </a:r>
            <a:endParaRPr lang="en-US" sz="1100"/>
          </a:p>
        </p:txBody>
      </p:sp>
      <p:sp>
        <p:nvSpPr>
          <p:cNvPr id="11" name="AutoShape 11"/>
          <p:cNvSpPr/>
          <p:nvPr/>
        </p:nvSpPr>
        <p:spPr>
          <a:xfrm>
            <a:off x="6096000" y="3937000"/>
            <a:ext cx="5080000" cy="2159000"/>
          </a:xfrm>
          <a:prstGeom prst="roundRect">
            <a:avLst>
              <a:gd name="adj" fmla="val 9411"/>
            </a:avLst>
          </a:prstGeom>
          <a:solidFill>
            <a:srgbClr val="FFFFFF">
              <a:alpha val="90000"/>
            </a:srgbClr>
          </a:solidFill>
          <a:ln w="25400" cap="flat" cmpd="sng">
            <a:noFill/>
            <a:prstDash val="solid"/>
            <a:round/>
          </a:ln>
          <a:effectLst>
            <a:outerShdw blurRad="190500" dist="50800" dir="54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2" name="AutoShape 12"/>
          <p:cNvSpPr/>
          <p:nvPr/>
        </p:nvSpPr>
        <p:spPr>
          <a:xfrm>
            <a:off x="6350000" y="4191000"/>
            <a:ext cx="508000" cy="508000"/>
          </a:xfrm>
          <a:prstGeom prst="roundRect">
            <a:avLst>
              <a:gd name="adj" fmla="val 30000"/>
            </a:avLst>
          </a:prstGeom>
          <a:solidFill>
            <a:srgbClr val="4CAF50">
              <a:alpha val="1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51600" y="4292600"/>
            <a:ext cx="304800" cy="304800"/>
          </a:xfrm>
          <a:prstGeom prst="rect">
            <a:avLst/>
          </a:prstGeom>
        </p:spPr>
      </p:pic>
      <p:sp>
        <p:nvSpPr>
          <p:cNvPr id="14" name="AutoShape 14"/>
          <p:cNvSpPr/>
          <p:nvPr/>
        </p:nvSpPr>
        <p:spPr>
          <a:xfrm>
            <a:off x="7112000" y="4216400"/>
            <a:ext cx="3810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4CAF5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定格瞬间 · 彰显团队力量</a:t>
            </a:r>
            <a:endParaRPr lang="en-US" sz="1100"/>
          </a:p>
        </p:txBody>
      </p:sp>
      <p:sp>
        <p:nvSpPr>
          <p:cNvPr id="15" name="AutoShape 15"/>
          <p:cNvSpPr/>
          <p:nvPr/>
        </p:nvSpPr>
        <p:spPr>
          <a:xfrm>
            <a:off x="6350000" y="4826000"/>
            <a:ext cx="45720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200" b="0" i="0" u="none" strike="noStrike">
                <a:solidFill>
                  <a:srgbClr val="55555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统一的服装、醒目的活动横幅，这张珍贵的合影定格了团队的高光时刻。它生动展现了所有成员对品牌的坚定信心，以及我们强大的渠道凝聚力与专业精神。</a:t>
            </a:r>
            <a:endParaRPr lang="en-US" sz="11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2168</Words>
  <Application>WPS 演示</Application>
  <PresentationFormat/>
  <Paragraphs>189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12</vt:i4>
      </vt:variant>
    </vt:vector>
  </HeadingPairs>
  <TitlesOfParts>
    <vt:vector size="21" baseType="lpstr">
      <vt:lpstr>Arial</vt:lpstr>
      <vt:lpstr>宋体</vt:lpstr>
      <vt:lpstr>Wingdings</vt:lpstr>
      <vt:lpstr>Arial</vt:lpstr>
      <vt:lpstr>Noto Sans SC</vt:lpstr>
      <vt:lpstr>微软雅黑</vt:lpstr>
      <vt:lpstr>Arial Unicode MS</vt:lpstr>
      <vt:lpstr>Office 主题​​</vt:lpstr>
      <vt:lpstr>默认主题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Wis</cp:lastModifiedBy>
  <cp:revision>1</cp:revision>
  <dcterms:created xsi:type="dcterms:W3CDTF">2026-04-22T03:50:11Z</dcterms:created>
  <dcterms:modified xsi:type="dcterms:W3CDTF">2026-04-22T03:50:11Z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2052-12.1.0.25225</vt:lpwstr>
  </property>
  <property fmtid="{D5CDD505-2E9C-101B-9397-08002B2CF9AE}" pid="3" name="ICV">
    <vt:lpwstr>FEB5A300EE73446AAF82A5007024EEB0_12</vt:lpwstr>
  </property>
</Properties>
</file>